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344" r:id="rId3"/>
    <p:sldId id="275" r:id="rId4"/>
    <p:sldId id="346" r:id="rId5"/>
    <p:sldId id="336" r:id="rId6"/>
    <p:sldId id="291" r:id="rId7"/>
    <p:sldId id="293" r:id="rId8"/>
    <p:sldId id="288" r:id="rId9"/>
    <p:sldId id="289" r:id="rId10"/>
    <p:sldId id="290" r:id="rId11"/>
    <p:sldId id="303" r:id="rId12"/>
    <p:sldId id="278" r:id="rId13"/>
    <p:sldId id="284" r:id="rId14"/>
    <p:sldId id="337" r:id="rId15"/>
    <p:sldId id="277" r:id="rId16"/>
    <p:sldId id="338" r:id="rId17"/>
    <p:sldId id="304" r:id="rId18"/>
    <p:sldId id="340" r:id="rId19"/>
    <p:sldId id="298" r:id="rId20"/>
    <p:sldId id="281" r:id="rId21"/>
    <p:sldId id="349" r:id="rId22"/>
    <p:sldId id="296" r:id="rId23"/>
    <p:sldId id="314" r:id="rId24"/>
    <p:sldId id="347" r:id="rId25"/>
    <p:sldId id="348" r:id="rId26"/>
    <p:sldId id="350" r:id="rId27"/>
    <p:sldId id="311" r:id="rId28"/>
    <p:sldId id="342" r:id="rId29"/>
    <p:sldId id="343" r:id="rId30"/>
    <p:sldId id="341" r:id="rId31"/>
    <p:sldId id="301" r:id="rId32"/>
    <p:sldId id="305" r:id="rId33"/>
    <p:sldId id="302" r:id="rId34"/>
    <p:sldId id="299" r:id="rId35"/>
    <p:sldId id="310" r:id="rId36"/>
    <p:sldId id="312" r:id="rId37"/>
    <p:sldId id="31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40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0280109209122217E-2"/>
          <c:y val="3.0838061856468525E-2"/>
          <c:w val="0.89769400923436282"/>
          <c:h val="0.649336417241106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3.0096910210290406E-3"/>
                  <c:y val="-0.1283994666404549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B4-4E7E-8B5F-F74CA1AEBB86}"/>
                </c:ext>
              </c:extLst>
            </c:dLbl>
            <c:dLbl>
              <c:idx val="1"/>
              <c:layout>
                <c:manualLayout>
                  <c:x val="-8.4235863402261895E-3"/>
                  <c:y val="-0.184656068373398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B4-4E7E-8B5F-F74CA1AEBB86}"/>
                </c:ext>
              </c:extLst>
            </c:dLbl>
            <c:dLbl>
              <c:idx val="2"/>
              <c:layout>
                <c:manualLayout>
                  <c:x val="5.6248166149603105E-3"/>
                  <c:y val="-0.2206394649624150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B4-4E7E-8B5F-F74CA1AEBB86}"/>
                </c:ext>
              </c:extLst>
            </c:dLbl>
            <c:dLbl>
              <c:idx val="3"/>
              <c:layout>
                <c:manualLayout>
                  <c:x val="1.4832227613262233E-2"/>
                  <c:y val="-0.193658539348739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B4-4E7E-8B5F-F74CA1AEBB86}"/>
                </c:ext>
              </c:extLst>
            </c:dLbl>
            <c:dLbl>
              <c:idx val="4"/>
              <c:layout>
                <c:manualLayout>
                  <c:x val="6.3176897551696374E-3"/>
                  <c:y val="-0.241111095290173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FF-44E3-8DA9-D1D3A7E233C0}"/>
                </c:ext>
              </c:extLst>
            </c:dLbl>
            <c:dLbl>
              <c:idx val="5"/>
              <c:layout>
                <c:manualLayout>
                  <c:x val="4.3317629480098931E-3"/>
                  <c:y val="-0.2230132180874971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B4-4E7E-8B5F-F74CA1AEBB86}"/>
                </c:ext>
              </c:extLst>
            </c:dLbl>
            <c:dLbl>
              <c:idx val="6"/>
              <c:layout>
                <c:manualLayout>
                  <c:x val="1.2720941922771458E-2"/>
                  <c:y val="-0.284184670766535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B4-4E7E-8B5F-F74CA1AEBB86}"/>
                </c:ext>
              </c:extLst>
            </c:dLbl>
            <c:dLbl>
              <c:idx val="7"/>
              <c:layout>
                <c:manualLayout>
                  <c:x val="1.8215508004852853E-2"/>
                  <c:y val="-0.2630191647187774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B4-4E7E-8B5F-F74CA1AEBB86}"/>
                </c:ext>
              </c:extLst>
            </c:dLbl>
            <c:dLbl>
              <c:idx val="8"/>
              <c:layout>
                <c:manualLayout>
                  <c:x val="3.0279476520538178E-2"/>
                  <c:y val="-0.2485785269961596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B4-4E7E-8B5F-F74CA1AEBB86}"/>
                </c:ext>
              </c:extLst>
            </c:dLbl>
            <c:dLbl>
              <c:idx val="9"/>
              <c:layout>
                <c:manualLayout>
                  <c:x val="1.6101486306987853E-2"/>
                  <c:y val="-0.3142989076356800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B4-4E7E-8B5F-F74CA1AEBB86}"/>
                </c:ext>
              </c:extLst>
            </c:dLbl>
            <c:dLbl>
              <c:idx val="10"/>
              <c:layout>
                <c:manualLayout>
                  <c:x val="0"/>
                  <c:y val="9.2592592592592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B4-4E7E-8B5F-F74CA1AEBB86}"/>
                </c:ext>
              </c:extLst>
            </c:dLbl>
            <c:dLbl>
              <c:idx val="11"/>
              <c:layout>
                <c:manualLayout>
                  <c:x val="1.5654045592407805E-2"/>
                  <c:y val="-0.150793650793650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B4-4E7E-8B5F-F74CA1AEBB86}"/>
                </c:ext>
              </c:extLst>
            </c:dLbl>
            <c:dLbl>
              <c:idx val="12"/>
              <c:layout>
                <c:manualLayout>
                  <c:x val="0"/>
                  <c:y val="9.72222158428116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B4-4E7E-8B5F-F74CA1AEBB86}"/>
                </c:ext>
              </c:extLst>
            </c:dLbl>
            <c:dLbl>
              <c:idx val="13"/>
              <c:layout>
                <c:manualLayout>
                  <c:x val="5.2647414626413652E-3"/>
                  <c:y val="-6.99999954068245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B4-4E7E-8B5F-F74CA1AEBB86}"/>
                </c:ext>
              </c:extLst>
            </c:dLbl>
            <c:dLbl>
              <c:idx val="14"/>
              <c:layout>
                <c:manualLayout>
                  <c:x val="6.3176897551696408E-3"/>
                  <c:y val="9.33333272090994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B4-4E7E-8B5F-F74CA1AEB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uk-UA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2020 (план)</c:v>
                </c:pt>
                <c:pt idx="1">
                  <c:v>2021 (план)</c:v>
                </c:pt>
                <c:pt idx="2">
                  <c:v>2021 (факт)</c:v>
                </c:pt>
                <c:pt idx="3">
                  <c:v>2022 (план)</c:v>
                </c:pt>
                <c:pt idx="4">
                  <c:v>2022 (факт)</c:v>
                </c:pt>
                <c:pt idx="5">
                  <c:v>2023 (план)</c:v>
                </c:pt>
                <c:pt idx="6">
                  <c:v>2023 (факт )</c:v>
                </c:pt>
                <c:pt idx="7">
                  <c:v>2024 (план)</c:v>
                </c:pt>
                <c:pt idx="8">
                  <c:v>2024  на 01.12.</c:v>
                </c:pt>
                <c:pt idx="9">
                  <c:v>2025 (план)</c:v>
                </c:pt>
              </c:strCache>
            </c:strRef>
          </c:cat>
          <c:val>
            <c:numRef>
              <c:f>Лист1!$B$2:$B$11</c:f>
              <c:numCache>
                <c:formatCode>#,##0</c:formatCode>
                <c:ptCount val="10"/>
                <c:pt idx="0">
                  <c:v>39840858</c:v>
                </c:pt>
                <c:pt idx="1">
                  <c:v>60368032</c:v>
                </c:pt>
                <c:pt idx="2">
                  <c:v>66429545</c:v>
                </c:pt>
                <c:pt idx="3">
                  <c:v>61555116</c:v>
                </c:pt>
                <c:pt idx="4">
                  <c:v>76514914</c:v>
                </c:pt>
                <c:pt idx="5">
                  <c:v>71648100</c:v>
                </c:pt>
                <c:pt idx="6">
                  <c:v>101109752</c:v>
                </c:pt>
                <c:pt idx="7">
                  <c:v>94526371</c:v>
                </c:pt>
                <c:pt idx="8">
                  <c:v>87301389</c:v>
                </c:pt>
                <c:pt idx="9">
                  <c:v>96865292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BB4-4E7E-8B5F-F74CA1AEBB86}"/>
            </c:ext>
          </c:extLst>
        </c:ser>
        <c:shape val="cylinder"/>
        <c:axId val="90788224"/>
        <c:axId val="90790144"/>
        <c:axId val="0"/>
      </c:bar3DChart>
      <c:catAx>
        <c:axId val="90788224"/>
        <c:scaling>
          <c:orientation val="minMax"/>
        </c:scaling>
        <c:axPos val="b"/>
        <c:majorGridlines/>
        <c:minorGridlines/>
        <c:numFmt formatCode="General" sourceLinked="1"/>
        <c:tickLblPos val="nextTo"/>
        <c:crossAx val="90790144"/>
        <c:crosses val="autoZero"/>
        <c:auto val="1"/>
        <c:lblAlgn val="ctr"/>
        <c:lblOffset val="100"/>
      </c:catAx>
      <c:valAx>
        <c:axId val="90790144"/>
        <c:scaling>
          <c:orientation val="minMax"/>
        </c:scaling>
        <c:axPos val="l"/>
        <c:majorGridlines/>
        <c:numFmt formatCode="#,##0" sourceLinked="1"/>
        <c:tickLblPos val="nextTo"/>
        <c:crossAx val="90788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4.2554543963254539E-2"/>
          <c:y val="6.8096675415573113E-2"/>
          <c:w val="0.5018224245406826"/>
          <c:h val="0.8921287547389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6"/>
          <c:dLbls>
            <c:dLbl>
              <c:idx val="0"/>
              <c:layout>
                <c:manualLayout>
                  <c:x val="-6.6240485564304397E-2"/>
                  <c:y val="-1.7771070282881319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8A-4E54-A516-0E334732CB74}"/>
                </c:ext>
              </c:extLst>
            </c:dLbl>
            <c:dLbl>
              <c:idx val="2"/>
              <c:layout>
                <c:manualLayout>
                  <c:x val="6.3925442913385866E-2"/>
                  <c:y val="-2.8046223388743081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8A-4E54-A516-0E334732CB74}"/>
                </c:ext>
              </c:extLst>
            </c:dLbl>
            <c:dLbl>
              <c:idx val="4"/>
              <c:layout>
                <c:manualLayout>
                  <c:x val="2.9898581036745382E-2"/>
                  <c:y val="-4.236526684164487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8A-4E54-A516-0E334732CB74}"/>
                </c:ext>
              </c:extLst>
            </c:dLbl>
            <c:dLbl>
              <c:idx val="5"/>
              <c:layout>
                <c:manualLayout>
                  <c:x val="5.5470800524934187E-4"/>
                  <c:y val="8.1033829104695358E-3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8A-4E54-A516-0E334732CB74}"/>
                </c:ext>
              </c:extLst>
            </c:dLbl>
            <c:dLbl>
              <c:idx val="6"/>
              <c:layout>
                <c:manualLayout>
                  <c:x val="4.7645997375328123E-4"/>
                  <c:y val="-4.8583114610673682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8A-4E54-A516-0E334732CB74}"/>
                </c:ext>
              </c:extLst>
            </c:dLbl>
            <c:dLbl>
              <c:idx val="7"/>
              <c:layout>
                <c:manualLayout>
                  <c:x val="1.5867166994750655E-2"/>
                  <c:y val="-3.9661563137941093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8A-4E54-A516-0E334732CB74}"/>
                </c:ext>
              </c:extLst>
            </c:dLbl>
            <c:dLbl>
              <c:idx val="8"/>
              <c:layout>
                <c:manualLayout>
                  <c:x val="4.9466740485564313E-2"/>
                  <c:y val="6.851851851851852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8A-4E54-A516-0E334732CB74}"/>
                </c:ext>
              </c:extLst>
            </c:dLbl>
            <c:dLbl>
              <c:idx val="9"/>
              <c:layout>
                <c:manualLayout>
                  <c:x val="3.1918430118110235E-2"/>
                  <c:y val="2.7777777777777832E-2"/>
                </c:manualLayout>
              </c:layout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8A-4E54-A516-0E334732C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Організаційне,інформаційно- аналітичне та матеріально- технічне забезпечення діяльності сільської ради 15 739 511</c:v>
                </c:pt>
                <c:pt idx="1">
                  <c:v>Освіта 27 220 856</c:v>
                </c:pt>
                <c:pt idx="2">
                  <c:v>Соціальний захист 4 321 679</c:v>
                </c:pt>
                <c:pt idx="3">
                  <c:v>Культура і мистецтво 5 042 605</c:v>
                </c:pt>
                <c:pt idx="4">
                  <c:v>Житлово-комунальне господарства 9 978 813</c:v>
                </c:pt>
                <c:pt idx="5">
                  <c:v>Економічна діяльність (заходи із землеустрою, дороги, членсбкі внески) 2 283 000</c:v>
                </c:pt>
                <c:pt idx="6">
                  <c:v>Державне управління (фінансовий відділ) 1 347 822</c:v>
                </c:pt>
                <c:pt idx="7">
                  <c:v>Реверсна дотація 16 351 500 </c:v>
                </c:pt>
                <c:pt idx="8">
                  <c:v>Субвенції з місцевого бюджету 5 729 606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15739511</c:v>
                </c:pt>
                <c:pt idx="1">
                  <c:v>27220856</c:v>
                </c:pt>
                <c:pt idx="2">
                  <c:v>4321679</c:v>
                </c:pt>
                <c:pt idx="3">
                  <c:v>5042605</c:v>
                </c:pt>
                <c:pt idx="4">
                  <c:v>9978813</c:v>
                </c:pt>
                <c:pt idx="5">
                  <c:v>2283000</c:v>
                </c:pt>
                <c:pt idx="6">
                  <c:v>1347822</c:v>
                </c:pt>
                <c:pt idx="7">
                  <c:v>16351500</c:v>
                </c:pt>
                <c:pt idx="8">
                  <c:v>5729606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86-4A5C-8E06-4A2F73951897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5781912729658808"/>
          <c:y val="1.1111111111111125E-2"/>
          <c:w val="0.42088276465442159"/>
          <c:h val="0.98843163322369265"/>
        </c:manualLayout>
      </c:layout>
      <c:txPr>
        <a:bodyPr/>
        <a:lstStyle/>
        <a:p>
          <a:pPr>
            <a:defRPr lang="ru-RU" sz="1400" b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defRPr>
          </a:pPr>
          <a:endParaRPr lang="uk-UA"/>
        </a:p>
      </c:txPr>
    </c:legend>
    <c:plotVisOnly val="1"/>
    <c:dispBlanksAs val="zero"/>
  </c:chart>
  <c:txPr>
    <a:bodyPr/>
    <a:lstStyle/>
    <a:p>
      <a:pPr algn="ctr" defTabSz="914400" rtl="0" eaLnBrk="1" latinLnBrk="0" hangingPunct="1">
        <a:spcBef>
          <a:spcPct val="0"/>
        </a:spcBef>
        <a:buNone/>
        <a:defRPr lang="uk-UA" sz="2200" b="1" kern="1200" cap="all" dirty="0" smtClean="0">
          <a:ln>
            <a:solidFill>
              <a:prstClr val="black"/>
            </a:solidFill>
          </a:ln>
          <a:solidFill>
            <a:srgbClr val="0070C0"/>
          </a:solidFill>
          <a:effectLst>
            <a:outerShdw blurRad="19685" dist="12700" dir="5400000" algn="tl" rotWithShape="0">
              <a:srgbClr val="4F81BD">
                <a:satMod val="130000"/>
                <a:alpha val="60000"/>
              </a:srgb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580E6-46A5-406E-BA76-C107EB0FAC31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E4D32CE-3535-48BD-9A9B-302B92C6864C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Податкові надходження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88 147 292 тис. грн</a:t>
          </a:r>
          <a:endParaRPr lang="ru-RU" dirty="0"/>
        </a:p>
      </dgm:t>
    </dgm:pt>
    <dgm:pt modelId="{7E4A082F-BC1E-4FBA-B462-65AB1402F8C9}" type="parTrans" cxnId="{8818AA46-B59E-4872-AF24-ACAB016E5832}">
      <dgm:prSet/>
      <dgm:spPr/>
      <dgm:t>
        <a:bodyPr/>
        <a:lstStyle/>
        <a:p>
          <a:endParaRPr lang="ru-RU"/>
        </a:p>
      </dgm:t>
    </dgm:pt>
    <dgm:pt modelId="{93D435BF-303D-439A-903C-739A78314491}" type="sibTrans" cxnId="{8818AA46-B59E-4872-AF24-ACAB016E5832}">
      <dgm:prSet/>
      <dgm:spPr/>
      <dgm:t>
        <a:bodyPr/>
        <a:lstStyle/>
        <a:p>
          <a:endParaRPr lang="ru-RU"/>
        </a:p>
      </dgm:t>
    </dgm:pt>
    <dgm:pt modelId="{7918C672-C4E5-4E9A-9157-97ADD9B04932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</a:pPr>
          <a:r>
            <a:rPr lang="uk-UA" dirty="0">
              <a:solidFill>
                <a:srgbClr val="1C1C1C"/>
              </a:solidFill>
            </a:rPr>
            <a:t>Податки на доходи </a:t>
          </a:r>
          <a:r>
            <a:rPr lang="uk-UA" dirty="0" err="1">
              <a:solidFill>
                <a:srgbClr val="1C1C1C"/>
              </a:solidFill>
            </a:rPr>
            <a:t>фіз.осіб</a:t>
          </a:r>
          <a:r>
            <a:rPr lang="uk-UA" dirty="0">
              <a:solidFill>
                <a:srgbClr val="1C1C1C"/>
              </a:solidFill>
            </a:rPr>
            <a:t> – 47 581,292 тис. грн</a:t>
          </a:r>
          <a:endParaRPr lang="ru-RU" dirty="0"/>
        </a:p>
      </dgm:t>
    </dgm:pt>
    <dgm:pt modelId="{F54B47DC-FEEF-4387-AD43-EC20C7EA96EC}" type="parTrans" cxnId="{D9F26CF1-DBFE-49CB-9EC5-926D2FFD6C88}">
      <dgm:prSet/>
      <dgm:spPr/>
      <dgm:t>
        <a:bodyPr/>
        <a:lstStyle/>
        <a:p>
          <a:endParaRPr lang="ru-RU"/>
        </a:p>
      </dgm:t>
    </dgm:pt>
    <dgm:pt modelId="{5A93FEB2-3174-4D4A-84EC-FBF7A467EBD3}" type="sibTrans" cxnId="{D9F26CF1-DBFE-49CB-9EC5-926D2FFD6C88}">
      <dgm:prSet/>
      <dgm:spPr/>
      <dgm:t>
        <a:bodyPr/>
        <a:lstStyle/>
        <a:p>
          <a:endParaRPr lang="ru-RU"/>
        </a:p>
      </dgm:t>
    </dgm:pt>
    <dgm:pt modelId="{9A8509C4-6BFB-42C8-9A99-306ABAEA421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</a:pPr>
          <a:r>
            <a:rPr lang="uk-UA" dirty="0">
              <a:solidFill>
                <a:srgbClr val="1C1C1C"/>
              </a:solidFill>
            </a:rPr>
            <a:t>Рента – 12 503,000 тис. грн</a:t>
          </a:r>
          <a:endParaRPr lang="en-US" dirty="0">
            <a:solidFill>
              <a:srgbClr val="1C1C1C"/>
            </a:solidFill>
          </a:endParaRPr>
        </a:p>
      </dgm:t>
    </dgm:pt>
    <dgm:pt modelId="{1FEA25B1-049E-4A40-8232-4F93B030173A}" type="parTrans" cxnId="{B965E009-A610-4C3E-9A36-C42BBA74D7F3}">
      <dgm:prSet/>
      <dgm:spPr/>
      <dgm:t>
        <a:bodyPr/>
        <a:lstStyle/>
        <a:p>
          <a:endParaRPr lang="uk-UA"/>
        </a:p>
      </dgm:t>
    </dgm:pt>
    <dgm:pt modelId="{7CD47EE7-B0B3-43BB-90BD-C5B0EF056423}" type="sibTrans" cxnId="{B965E009-A610-4C3E-9A36-C42BBA74D7F3}">
      <dgm:prSet/>
      <dgm:spPr/>
      <dgm:t>
        <a:bodyPr/>
        <a:lstStyle/>
        <a:p>
          <a:endParaRPr lang="uk-UA"/>
        </a:p>
      </dgm:t>
    </dgm:pt>
    <dgm:pt modelId="{9A54DAE2-C261-42C3-8A66-9C8FCEF661A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</a:pP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майно</a:t>
          </a:r>
          <a:r>
            <a:rPr lang="ru-RU" dirty="0">
              <a:solidFill>
                <a:srgbClr val="1C1C1C"/>
              </a:solidFill>
            </a:rPr>
            <a:t>  - 23 </a:t>
          </a:r>
          <a:r>
            <a:rPr lang="uk-UA" altLang="ru-RU" dirty="0">
              <a:solidFill>
                <a:srgbClr val="1C1C1C"/>
              </a:solidFill>
            </a:rPr>
            <a:t>233,000</a:t>
          </a:r>
          <a:r>
            <a:rPr lang="ru-RU" dirty="0">
              <a:solidFill>
                <a:srgbClr val="1C1C1C"/>
              </a:solidFill>
            </a:rPr>
            <a:t> тис. </a:t>
          </a:r>
          <a:r>
            <a:rPr lang="ru-RU" dirty="0" err="1">
              <a:solidFill>
                <a:srgbClr val="1C1C1C"/>
              </a:solidFill>
            </a:rPr>
            <a:t>грн</a:t>
          </a:r>
          <a:endParaRPr lang="ru-RU" dirty="0">
            <a:solidFill>
              <a:srgbClr val="1C1C1C"/>
            </a:solidFill>
          </a:endParaRPr>
        </a:p>
      </dgm:t>
    </dgm:pt>
    <dgm:pt modelId="{EB4D7A16-C871-45D2-BDDE-0B6545D1F91C}" type="parTrans" cxnId="{C5F008D7-E2E6-44D5-AB98-6B2762541DBD}">
      <dgm:prSet/>
      <dgm:spPr/>
      <dgm:t>
        <a:bodyPr/>
        <a:lstStyle/>
        <a:p>
          <a:endParaRPr lang="uk-UA"/>
        </a:p>
      </dgm:t>
    </dgm:pt>
    <dgm:pt modelId="{1DE7926D-4B76-4BCE-9B12-C75A591A7D87}" type="sibTrans" cxnId="{C5F008D7-E2E6-44D5-AB98-6B2762541DBD}">
      <dgm:prSet/>
      <dgm:spPr/>
      <dgm:t>
        <a:bodyPr/>
        <a:lstStyle/>
        <a:p>
          <a:endParaRPr lang="uk-UA"/>
        </a:p>
      </dgm:t>
    </dgm:pt>
    <dgm:pt modelId="{0CA78C2F-99D1-47B8-9E2D-C0A4BB7E0FD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</a:pPr>
          <a:r>
            <a:rPr lang="ru-RU" dirty="0" err="1">
              <a:solidFill>
                <a:srgbClr val="1C1C1C"/>
              </a:solidFill>
            </a:rPr>
            <a:t>Єдиний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податок</a:t>
          </a:r>
          <a:r>
            <a:rPr lang="ru-RU" dirty="0">
              <a:solidFill>
                <a:srgbClr val="1C1C1C"/>
              </a:solidFill>
            </a:rPr>
            <a:t> – </a:t>
          </a:r>
          <a:r>
            <a:rPr lang="uk-UA" altLang="ru-RU" dirty="0">
              <a:solidFill>
                <a:srgbClr val="1C1C1C"/>
              </a:solidFill>
            </a:rPr>
            <a:t>4 800,000</a:t>
          </a:r>
          <a:r>
            <a:rPr lang="ru-RU" dirty="0">
              <a:solidFill>
                <a:srgbClr val="1C1C1C"/>
              </a:solidFill>
            </a:rPr>
            <a:t> тис. </a:t>
          </a:r>
          <a:r>
            <a:rPr lang="ru-RU" dirty="0" err="1">
              <a:solidFill>
                <a:srgbClr val="1C1C1C"/>
              </a:solidFill>
            </a:rPr>
            <a:t>грн</a:t>
          </a:r>
          <a:endParaRPr lang="ru-RU" dirty="0">
            <a:solidFill>
              <a:srgbClr val="1C1C1C"/>
            </a:solidFill>
          </a:endParaRPr>
        </a:p>
      </dgm:t>
    </dgm:pt>
    <dgm:pt modelId="{7E7A8F9D-72C5-4A90-A626-56059F3C0A64}" type="parTrans" cxnId="{421145B3-3B0F-4D72-9F5F-5B5931C3A1F7}">
      <dgm:prSet/>
      <dgm:spPr/>
      <dgm:t>
        <a:bodyPr/>
        <a:lstStyle/>
        <a:p>
          <a:endParaRPr lang="uk-UA"/>
        </a:p>
      </dgm:t>
    </dgm:pt>
    <dgm:pt modelId="{5AFC3790-9C7E-4DE5-9D14-9E0FB0954A2A}" type="sibTrans" cxnId="{421145B3-3B0F-4D72-9F5F-5B5931C3A1F7}">
      <dgm:prSet/>
      <dgm:spPr/>
      <dgm:t>
        <a:bodyPr/>
        <a:lstStyle/>
        <a:p>
          <a:endParaRPr lang="uk-UA"/>
        </a:p>
      </dgm:t>
    </dgm:pt>
    <dgm:pt modelId="{A8E5EBEC-0A4E-43E3-9B38-BC6CBE7F99C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</a:pPr>
          <a:r>
            <a:rPr lang="ru-RU" dirty="0" err="1">
              <a:solidFill>
                <a:srgbClr val="1C1C1C"/>
              </a:solidFill>
            </a:rPr>
            <a:t>Внутрішні</a:t>
          </a:r>
          <a:r>
            <a:rPr lang="ru-RU" dirty="0">
              <a:solidFill>
                <a:srgbClr val="1C1C1C"/>
              </a:solidFill>
            </a:rPr>
            <a:t> </a:t>
          </a:r>
          <a:r>
            <a:rPr lang="ru-RU" dirty="0" err="1">
              <a:solidFill>
                <a:srgbClr val="1C1C1C"/>
              </a:solidFill>
            </a:rPr>
            <a:t>податки</a:t>
          </a:r>
          <a:r>
            <a:rPr lang="ru-RU" dirty="0">
              <a:solidFill>
                <a:srgbClr val="1C1C1C"/>
              </a:solidFill>
            </a:rPr>
            <a:t> на </a:t>
          </a:r>
          <a:r>
            <a:rPr lang="ru-RU" dirty="0" err="1">
              <a:solidFill>
                <a:srgbClr val="1C1C1C"/>
              </a:solidFill>
            </a:rPr>
            <a:t>товари</a:t>
          </a:r>
          <a:r>
            <a:rPr lang="ru-RU" dirty="0">
              <a:solidFill>
                <a:srgbClr val="1C1C1C"/>
              </a:solidFill>
            </a:rPr>
            <a:t> – </a:t>
          </a:r>
          <a:r>
            <a:rPr lang="uk-UA" altLang="ru-RU" dirty="0">
              <a:solidFill>
                <a:srgbClr val="1C1C1C"/>
              </a:solidFill>
            </a:rPr>
            <a:t>30,000</a:t>
          </a:r>
          <a:r>
            <a:rPr lang="ru-RU" dirty="0">
              <a:solidFill>
                <a:srgbClr val="1C1C1C"/>
              </a:solidFill>
            </a:rPr>
            <a:t> тис. </a:t>
          </a:r>
          <a:r>
            <a:rPr lang="ru-RU" dirty="0" err="1">
              <a:solidFill>
                <a:srgbClr val="1C1C1C"/>
              </a:solidFill>
            </a:rPr>
            <a:t>грн</a:t>
          </a:r>
          <a:endParaRPr lang="en-US" dirty="0">
            <a:solidFill>
              <a:srgbClr val="1C1C1C"/>
            </a:solidFill>
          </a:endParaRPr>
        </a:p>
      </dgm:t>
    </dgm:pt>
    <dgm:pt modelId="{C686698C-97EF-4B90-AD17-70356F5E63FD}" type="parTrans" cxnId="{DE4014CE-D31B-4C60-AA0A-B2FFA03912B4}">
      <dgm:prSet/>
      <dgm:spPr/>
      <dgm:t>
        <a:bodyPr/>
        <a:lstStyle/>
        <a:p>
          <a:endParaRPr lang="uk-UA"/>
        </a:p>
      </dgm:t>
    </dgm:pt>
    <dgm:pt modelId="{8911AE78-D83F-486B-92A5-47C561A6EE3C}" type="sibTrans" cxnId="{DE4014CE-D31B-4C60-AA0A-B2FFA03912B4}">
      <dgm:prSet/>
      <dgm:spPr/>
      <dgm:t>
        <a:bodyPr/>
        <a:lstStyle/>
        <a:p>
          <a:endParaRPr lang="uk-UA"/>
        </a:p>
      </dgm:t>
    </dgm:pt>
    <dgm:pt modelId="{15858E2D-1798-4575-AFAC-34AA4D2787BF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Неподаткові надходження  63 100 тис. грн</a:t>
          </a:r>
          <a:endParaRPr lang="ru-RU" dirty="0"/>
        </a:p>
      </dgm:t>
    </dgm:pt>
    <dgm:pt modelId="{6005B567-EE3D-4C0F-8D68-6AE5FC65F85E}" type="parTrans" cxnId="{CBF5C221-813C-441D-B2CD-D4B1DAFE9391}">
      <dgm:prSet/>
      <dgm:spPr/>
      <dgm:t>
        <a:bodyPr/>
        <a:lstStyle/>
        <a:p>
          <a:endParaRPr lang="ru-RU"/>
        </a:p>
      </dgm:t>
    </dgm:pt>
    <dgm:pt modelId="{D8D39B3D-DCFE-46A0-B918-AA7EEFC7281C}" type="sibTrans" cxnId="{CBF5C221-813C-441D-B2CD-D4B1DAFE9391}">
      <dgm:prSet/>
      <dgm:spPr/>
      <dgm:t>
        <a:bodyPr/>
        <a:lstStyle/>
        <a:p>
          <a:endParaRPr lang="ru-RU"/>
        </a:p>
      </dgm:t>
    </dgm:pt>
    <dgm:pt modelId="{3C6512A3-A7EB-448F-91C7-A695FE60209B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</a:pPr>
          <a:r>
            <a:rPr lang="uk-UA" dirty="0">
              <a:solidFill>
                <a:srgbClr val="1C1C1C"/>
              </a:solidFill>
            </a:rPr>
            <a:t>Інші надходження, плата за надання адміністративних послуг, державне мито – 63 100 тис. грн.</a:t>
          </a:r>
          <a:endParaRPr lang="ru-RU" dirty="0"/>
        </a:p>
      </dgm:t>
    </dgm:pt>
    <dgm:pt modelId="{47E65D3B-C7C2-4749-B432-366EDA56E73F}" type="parTrans" cxnId="{4CD005F4-7646-4EC4-89DF-C7F5747FA81C}">
      <dgm:prSet/>
      <dgm:spPr/>
      <dgm:t>
        <a:bodyPr/>
        <a:lstStyle/>
        <a:p>
          <a:endParaRPr lang="ru-RU"/>
        </a:p>
      </dgm:t>
    </dgm:pt>
    <dgm:pt modelId="{76BCEDF8-51FA-4BAB-A572-AFD07676A1FD}" type="sibTrans" cxnId="{4CD005F4-7646-4EC4-89DF-C7F5747FA81C}">
      <dgm:prSet/>
      <dgm:spPr/>
      <dgm:t>
        <a:bodyPr/>
        <a:lstStyle/>
        <a:p>
          <a:endParaRPr lang="ru-RU"/>
        </a:p>
      </dgm:t>
    </dgm:pt>
    <dgm:pt modelId="{45EF8BD6-C3CA-4898-AAB4-3F47FDFE6434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Офіційні трансферти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dirty="0"/>
            <a:t>8 654 900 тис. грн</a:t>
          </a:r>
          <a:endParaRPr lang="ru-RU" dirty="0"/>
        </a:p>
      </dgm:t>
    </dgm:pt>
    <dgm:pt modelId="{F7211495-631A-4E9B-BDCB-C0B9EE208554}" type="parTrans" cxnId="{6A398CD9-8B67-43EB-B539-AA31A4062652}">
      <dgm:prSet/>
      <dgm:spPr/>
      <dgm:t>
        <a:bodyPr/>
        <a:lstStyle/>
        <a:p>
          <a:endParaRPr lang="ru-RU"/>
        </a:p>
      </dgm:t>
    </dgm:pt>
    <dgm:pt modelId="{49F898E2-C0D4-41D1-A343-6ADDA9227752}" type="sibTrans" cxnId="{6A398CD9-8B67-43EB-B539-AA31A4062652}">
      <dgm:prSet/>
      <dgm:spPr/>
      <dgm:t>
        <a:bodyPr/>
        <a:lstStyle/>
        <a:p>
          <a:endParaRPr lang="ru-RU"/>
        </a:p>
      </dgm:t>
    </dgm:pt>
    <dgm:pt modelId="{93D84F61-6187-4278-81F3-D1AEBC3057B5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</a:pPr>
          <a:r>
            <a:rPr lang="uk-UA" dirty="0">
              <a:solidFill>
                <a:srgbClr val="1C1C1C"/>
              </a:solidFill>
            </a:rPr>
            <a:t>Освітня субвенція – 8 654 900 тис. </a:t>
          </a:r>
          <a:r>
            <a:rPr lang="uk-UA" dirty="0" err="1" smtClean="0">
              <a:solidFill>
                <a:srgbClr val="1C1C1C"/>
              </a:solidFill>
            </a:rPr>
            <a:t>грн</a:t>
          </a:r>
          <a:r>
            <a:rPr lang="uk-UA" dirty="0" smtClean="0">
              <a:solidFill>
                <a:srgbClr val="1C1C1C"/>
              </a:solidFill>
            </a:rPr>
            <a:t> (січень-серпень)</a:t>
          </a:r>
          <a:endParaRPr lang="ru-RU" dirty="0"/>
        </a:p>
      </dgm:t>
    </dgm:pt>
    <dgm:pt modelId="{D4237C1C-9B99-45CB-AE2D-768D1C6A57AC}" type="parTrans" cxnId="{5BC07E6B-2183-4A3B-AEAC-4F6B91080BE2}">
      <dgm:prSet/>
      <dgm:spPr/>
      <dgm:t>
        <a:bodyPr/>
        <a:lstStyle/>
        <a:p>
          <a:endParaRPr lang="ru-RU"/>
        </a:p>
      </dgm:t>
    </dgm:pt>
    <dgm:pt modelId="{47B275B2-B8B8-4B4F-8B68-217DF971249F}" type="sibTrans" cxnId="{5BC07E6B-2183-4A3B-AEAC-4F6B91080BE2}">
      <dgm:prSet/>
      <dgm:spPr/>
      <dgm:t>
        <a:bodyPr/>
        <a:lstStyle/>
        <a:p>
          <a:endParaRPr lang="ru-RU"/>
        </a:p>
      </dgm:t>
    </dgm:pt>
    <dgm:pt modelId="{296BB541-244A-4F1A-A180-75FC0D25BBE0}" type="pres">
      <dgm:prSet presAssocID="{776580E6-46A5-406E-BA76-C107EB0FAC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BAB3D1A-80A9-45B2-A603-0095C337E998}" type="pres">
      <dgm:prSet presAssocID="{6E4D32CE-3535-48BD-9A9B-302B92C6864C}" presName="composite" presStyleCnt="0"/>
      <dgm:spPr/>
    </dgm:pt>
    <dgm:pt modelId="{8BF3202D-E25B-4FC7-873C-05F5A58CFA88}" type="pres">
      <dgm:prSet presAssocID="{6E4D32CE-3535-48BD-9A9B-302B92C6864C}" presName="parTx" presStyleLbl="alignNode1" presStyleIdx="0" presStyleCnt="3" custScaleX="1116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2DB42A-3470-46AD-A10B-08263DEB1F72}" type="pres">
      <dgm:prSet presAssocID="{6E4D32CE-3535-48BD-9A9B-302B92C6864C}" presName="desTx" presStyleLbl="alignAccFollowNode1" presStyleIdx="0" presStyleCnt="3" custScaleX="1114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73DB2F-3E5A-477E-B2ED-BC4F81AC8F53}" type="pres">
      <dgm:prSet presAssocID="{93D435BF-303D-439A-903C-739A78314491}" presName="space" presStyleCnt="0"/>
      <dgm:spPr/>
    </dgm:pt>
    <dgm:pt modelId="{7E5B9CDC-241B-4E7B-8394-B4B3E8462548}" type="pres">
      <dgm:prSet presAssocID="{15858E2D-1798-4575-AFAC-34AA4D2787BF}" presName="composite" presStyleCnt="0"/>
      <dgm:spPr/>
    </dgm:pt>
    <dgm:pt modelId="{5FDD7F66-0BB8-40E1-983B-2F267E003D70}" type="pres">
      <dgm:prSet presAssocID="{15858E2D-1798-4575-AFAC-34AA4D2787B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703BF2-9E15-4C5E-B878-1E96A5D9FD1A}" type="pres">
      <dgm:prSet presAssocID="{15858E2D-1798-4575-AFAC-34AA4D2787B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379FF2-586F-4C56-B608-1739F7D6F073}" type="pres">
      <dgm:prSet presAssocID="{D8D39B3D-DCFE-46A0-B918-AA7EEFC7281C}" presName="space" presStyleCnt="0"/>
      <dgm:spPr/>
    </dgm:pt>
    <dgm:pt modelId="{E397A54A-759F-4104-89B3-7909D6F7514A}" type="pres">
      <dgm:prSet presAssocID="{45EF8BD6-C3CA-4898-AAB4-3F47FDFE6434}" presName="composite" presStyleCnt="0"/>
      <dgm:spPr/>
    </dgm:pt>
    <dgm:pt modelId="{578E091E-4DA0-4654-91B3-DC94252D396A}" type="pres">
      <dgm:prSet presAssocID="{45EF8BD6-C3CA-4898-AAB4-3F47FDFE643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C90C67-4DCA-4021-AEB4-C38687FE0550}" type="pres">
      <dgm:prSet presAssocID="{45EF8BD6-C3CA-4898-AAB4-3F47FDFE643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EB140BB-D539-4C72-8228-2DCFED71ACEF}" type="presOf" srcId="{9A54DAE2-C261-42C3-8A66-9C8FCEF661AD}" destId="{6A2DB42A-3470-46AD-A10B-08263DEB1F72}" srcOrd="0" destOrd="2" presId="urn:microsoft.com/office/officeart/2005/8/layout/hList1"/>
    <dgm:cxn modelId="{05E7C827-9588-4A12-9580-E752ECAC15A3}" type="presOf" srcId="{3C6512A3-A7EB-448F-91C7-A695FE60209B}" destId="{F2703BF2-9E15-4C5E-B878-1E96A5D9FD1A}" srcOrd="0" destOrd="0" presId="urn:microsoft.com/office/officeart/2005/8/layout/hList1"/>
    <dgm:cxn modelId="{D9F26CF1-DBFE-49CB-9EC5-926D2FFD6C88}" srcId="{6E4D32CE-3535-48BD-9A9B-302B92C6864C}" destId="{7918C672-C4E5-4E9A-9157-97ADD9B04932}" srcOrd="0" destOrd="0" parTransId="{F54B47DC-FEEF-4387-AD43-EC20C7EA96EC}" sibTransId="{5A93FEB2-3174-4D4A-84EC-FBF7A467EBD3}"/>
    <dgm:cxn modelId="{4CD005F4-7646-4EC4-89DF-C7F5747FA81C}" srcId="{15858E2D-1798-4575-AFAC-34AA4D2787BF}" destId="{3C6512A3-A7EB-448F-91C7-A695FE60209B}" srcOrd="0" destOrd="0" parTransId="{47E65D3B-C7C2-4749-B432-366EDA56E73F}" sibTransId="{76BCEDF8-51FA-4BAB-A572-AFD07676A1FD}"/>
    <dgm:cxn modelId="{5BC07E6B-2183-4A3B-AEAC-4F6B91080BE2}" srcId="{45EF8BD6-C3CA-4898-AAB4-3F47FDFE6434}" destId="{93D84F61-6187-4278-81F3-D1AEBC3057B5}" srcOrd="0" destOrd="0" parTransId="{D4237C1C-9B99-45CB-AE2D-768D1C6A57AC}" sibTransId="{47B275B2-B8B8-4B4F-8B68-217DF971249F}"/>
    <dgm:cxn modelId="{08BB1F3A-F06D-4D31-8907-5D8F0F8CA9FC}" type="presOf" srcId="{6E4D32CE-3535-48BD-9A9B-302B92C6864C}" destId="{8BF3202D-E25B-4FC7-873C-05F5A58CFA88}" srcOrd="0" destOrd="0" presId="urn:microsoft.com/office/officeart/2005/8/layout/hList1"/>
    <dgm:cxn modelId="{EAA8D463-EDDA-4BF2-AEAF-F97E9DA52C28}" type="presOf" srcId="{0CA78C2F-99D1-47B8-9E2D-C0A4BB7E0FD4}" destId="{6A2DB42A-3470-46AD-A10B-08263DEB1F72}" srcOrd="0" destOrd="3" presId="urn:microsoft.com/office/officeart/2005/8/layout/hList1"/>
    <dgm:cxn modelId="{FB80EACF-E05B-4073-81F6-A513A40F40A4}" type="presOf" srcId="{A8E5EBEC-0A4E-43E3-9B38-BC6CBE7F99C0}" destId="{6A2DB42A-3470-46AD-A10B-08263DEB1F72}" srcOrd="0" destOrd="4" presId="urn:microsoft.com/office/officeart/2005/8/layout/hList1"/>
    <dgm:cxn modelId="{8F1D953C-0215-4BA7-9887-64EB5296A252}" type="presOf" srcId="{45EF8BD6-C3CA-4898-AAB4-3F47FDFE6434}" destId="{578E091E-4DA0-4654-91B3-DC94252D396A}" srcOrd="0" destOrd="0" presId="urn:microsoft.com/office/officeart/2005/8/layout/hList1"/>
    <dgm:cxn modelId="{B965E009-A610-4C3E-9A36-C42BBA74D7F3}" srcId="{6E4D32CE-3535-48BD-9A9B-302B92C6864C}" destId="{9A8509C4-6BFB-42C8-9A99-306ABAEA4212}" srcOrd="1" destOrd="0" parTransId="{1FEA25B1-049E-4A40-8232-4F93B030173A}" sibTransId="{7CD47EE7-B0B3-43BB-90BD-C5B0EF056423}"/>
    <dgm:cxn modelId="{421145B3-3B0F-4D72-9F5F-5B5931C3A1F7}" srcId="{6E4D32CE-3535-48BD-9A9B-302B92C6864C}" destId="{0CA78C2F-99D1-47B8-9E2D-C0A4BB7E0FD4}" srcOrd="3" destOrd="0" parTransId="{7E7A8F9D-72C5-4A90-A626-56059F3C0A64}" sibTransId="{5AFC3790-9C7E-4DE5-9D14-9E0FB0954A2A}"/>
    <dgm:cxn modelId="{C5F008D7-E2E6-44D5-AB98-6B2762541DBD}" srcId="{6E4D32CE-3535-48BD-9A9B-302B92C6864C}" destId="{9A54DAE2-C261-42C3-8A66-9C8FCEF661AD}" srcOrd="2" destOrd="0" parTransId="{EB4D7A16-C871-45D2-BDDE-0B6545D1F91C}" sibTransId="{1DE7926D-4B76-4BCE-9B12-C75A591A7D87}"/>
    <dgm:cxn modelId="{448BB4F6-6117-4760-8924-4EB63293C0F8}" type="presOf" srcId="{15858E2D-1798-4575-AFAC-34AA4D2787BF}" destId="{5FDD7F66-0BB8-40E1-983B-2F267E003D70}" srcOrd="0" destOrd="0" presId="urn:microsoft.com/office/officeart/2005/8/layout/hList1"/>
    <dgm:cxn modelId="{3787C4F6-0FAB-4CA7-956C-4F141926A6B6}" type="presOf" srcId="{9A8509C4-6BFB-42C8-9A99-306ABAEA4212}" destId="{6A2DB42A-3470-46AD-A10B-08263DEB1F72}" srcOrd="0" destOrd="1" presId="urn:microsoft.com/office/officeart/2005/8/layout/hList1"/>
    <dgm:cxn modelId="{DE4014CE-D31B-4C60-AA0A-B2FFA03912B4}" srcId="{6E4D32CE-3535-48BD-9A9B-302B92C6864C}" destId="{A8E5EBEC-0A4E-43E3-9B38-BC6CBE7F99C0}" srcOrd="4" destOrd="0" parTransId="{C686698C-97EF-4B90-AD17-70356F5E63FD}" sibTransId="{8911AE78-D83F-486B-92A5-47C561A6EE3C}"/>
    <dgm:cxn modelId="{8818AA46-B59E-4872-AF24-ACAB016E5832}" srcId="{776580E6-46A5-406E-BA76-C107EB0FAC31}" destId="{6E4D32CE-3535-48BD-9A9B-302B92C6864C}" srcOrd="0" destOrd="0" parTransId="{7E4A082F-BC1E-4FBA-B462-65AB1402F8C9}" sibTransId="{93D435BF-303D-439A-903C-739A78314491}"/>
    <dgm:cxn modelId="{6A398CD9-8B67-43EB-B539-AA31A4062652}" srcId="{776580E6-46A5-406E-BA76-C107EB0FAC31}" destId="{45EF8BD6-C3CA-4898-AAB4-3F47FDFE6434}" srcOrd="2" destOrd="0" parTransId="{F7211495-631A-4E9B-BDCB-C0B9EE208554}" sibTransId="{49F898E2-C0D4-41D1-A343-6ADDA9227752}"/>
    <dgm:cxn modelId="{95AF8BCC-9201-4D66-9E5A-636667BA0F02}" type="presOf" srcId="{776580E6-46A5-406E-BA76-C107EB0FAC31}" destId="{296BB541-244A-4F1A-A180-75FC0D25BBE0}" srcOrd="0" destOrd="0" presId="urn:microsoft.com/office/officeart/2005/8/layout/hList1"/>
    <dgm:cxn modelId="{A753FE35-F1D4-4289-BB79-D893F912C26A}" type="presOf" srcId="{93D84F61-6187-4278-81F3-D1AEBC3057B5}" destId="{80C90C67-4DCA-4021-AEB4-C38687FE0550}" srcOrd="0" destOrd="0" presId="urn:microsoft.com/office/officeart/2005/8/layout/hList1"/>
    <dgm:cxn modelId="{452B082D-668F-4017-8499-368EBA28D1B1}" type="presOf" srcId="{7918C672-C4E5-4E9A-9157-97ADD9B04932}" destId="{6A2DB42A-3470-46AD-A10B-08263DEB1F72}" srcOrd="0" destOrd="0" presId="urn:microsoft.com/office/officeart/2005/8/layout/hList1"/>
    <dgm:cxn modelId="{CBF5C221-813C-441D-B2CD-D4B1DAFE9391}" srcId="{776580E6-46A5-406E-BA76-C107EB0FAC31}" destId="{15858E2D-1798-4575-AFAC-34AA4D2787BF}" srcOrd="1" destOrd="0" parTransId="{6005B567-EE3D-4C0F-8D68-6AE5FC65F85E}" sibTransId="{D8D39B3D-DCFE-46A0-B918-AA7EEFC7281C}"/>
    <dgm:cxn modelId="{8B0066D9-722B-4D7E-881B-000142453C0C}" type="presParOf" srcId="{296BB541-244A-4F1A-A180-75FC0D25BBE0}" destId="{3BAB3D1A-80A9-45B2-A603-0095C337E998}" srcOrd="0" destOrd="0" presId="urn:microsoft.com/office/officeart/2005/8/layout/hList1"/>
    <dgm:cxn modelId="{B8A822D6-E0B9-41D7-BF33-06E9A630E902}" type="presParOf" srcId="{3BAB3D1A-80A9-45B2-A603-0095C337E998}" destId="{8BF3202D-E25B-4FC7-873C-05F5A58CFA88}" srcOrd="0" destOrd="0" presId="urn:microsoft.com/office/officeart/2005/8/layout/hList1"/>
    <dgm:cxn modelId="{BDC49DA4-3E3D-42F1-B32D-0DB08077A4D6}" type="presParOf" srcId="{3BAB3D1A-80A9-45B2-A603-0095C337E998}" destId="{6A2DB42A-3470-46AD-A10B-08263DEB1F72}" srcOrd="1" destOrd="0" presId="urn:microsoft.com/office/officeart/2005/8/layout/hList1"/>
    <dgm:cxn modelId="{CC1A4689-60B6-497D-8794-07522F58E8EF}" type="presParOf" srcId="{296BB541-244A-4F1A-A180-75FC0D25BBE0}" destId="{9F73DB2F-3E5A-477E-B2ED-BC4F81AC8F53}" srcOrd="1" destOrd="0" presId="urn:microsoft.com/office/officeart/2005/8/layout/hList1"/>
    <dgm:cxn modelId="{BF23BA34-A29C-495E-9E47-0B345C0B4A05}" type="presParOf" srcId="{296BB541-244A-4F1A-A180-75FC0D25BBE0}" destId="{7E5B9CDC-241B-4E7B-8394-B4B3E8462548}" srcOrd="2" destOrd="0" presId="urn:microsoft.com/office/officeart/2005/8/layout/hList1"/>
    <dgm:cxn modelId="{5389DAB8-A7A5-4D3F-9977-A3D9F7ACA09F}" type="presParOf" srcId="{7E5B9CDC-241B-4E7B-8394-B4B3E8462548}" destId="{5FDD7F66-0BB8-40E1-983B-2F267E003D70}" srcOrd="0" destOrd="0" presId="urn:microsoft.com/office/officeart/2005/8/layout/hList1"/>
    <dgm:cxn modelId="{5863F3F8-DC84-4BCC-B366-1399516A78DA}" type="presParOf" srcId="{7E5B9CDC-241B-4E7B-8394-B4B3E8462548}" destId="{F2703BF2-9E15-4C5E-B878-1E96A5D9FD1A}" srcOrd="1" destOrd="0" presId="urn:microsoft.com/office/officeart/2005/8/layout/hList1"/>
    <dgm:cxn modelId="{99F985E3-C935-47FE-853F-2102EF12A424}" type="presParOf" srcId="{296BB541-244A-4F1A-A180-75FC0D25BBE0}" destId="{A6379FF2-586F-4C56-B608-1739F7D6F073}" srcOrd="3" destOrd="0" presId="urn:microsoft.com/office/officeart/2005/8/layout/hList1"/>
    <dgm:cxn modelId="{60B1D532-C8C2-44C0-BD5A-562073CD2FF2}" type="presParOf" srcId="{296BB541-244A-4F1A-A180-75FC0D25BBE0}" destId="{E397A54A-759F-4104-89B3-7909D6F7514A}" srcOrd="4" destOrd="0" presId="urn:microsoft.com/office/officeart/2005/8/layout/hList1"/>
    <dgm:cxn modelId="{F9FFC376-21F7-40E5-A959-A25861392246}" type="presParOf" srcId="{E397A54A-759F-4104-89B3-7909D6F7514A}" destId="{578E091E-4DA0-4654-91B3-DC94252D396A}" srcOrd="0" destOrd="0" presId="urn:microsoft.com/office/officeart/2005/8/layout/hList1"/>
    <dgm:cxn modelId="{055A7D52-2C27-48EA-B7AA-3C1C1514EBA6}" type="presParOf" srcId="{E397A54A-759F-4104-89B3-7909D6F7514A}" destId="{80C90C67-4DCA-4021-AEB4-C38687FE05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202D-E25B-4FC7-873C-05F5A58CFA88}">
      <dsp:nvSpPr>
        <dsp:cNvPr id="0" name=""/>
        <dsp:cNvSpPr/>
      </dsp:nvSpPr>
      <dsp:spPr>
        <a:xfrm>
          <a:off x="232" y="342034"/>
          <a:ext cx="3946624" cy="958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Податкові надходження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88 147 292 тис. грн</a:t>
          </a:r>
          <a:endParaRPr lang="ru-RU" sz="2100" kern="1200" dirty="0"/>
        </a:p>
      </dsp:txBody>
      <dsp:txXfrm>
        <a:off x="232" y="342034"/>
        <a:ext cx="3946624" cy="958948"/>
      </dsp:txXfrm>
    </dsp:sp>
    <dsp:sp modelId="{6A2DB42A-3470-46AD-A10B-08263DEB1F72}">
      <dsp:nvSpPr>
        <dsp:cNvPr id="0" name=""/>
        <dsp:cNvSpPr/>
      </dsp:nvSpPr>
      <dsp:spPr>
        <a:xfrm>
          <a:off x="3149" y="1300982"/>
          <a:ext cx="3940790" cy="3942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Податки на доходи </a:t>
          </a:r>
          <a:r>
            <a:rPr lang="uk-UA" sz="2100" kern="1200" dirty="0" err="1">
              <a:solidFill>
                <a:srgbClr val="1C1C1C"/>
              </a:solidFill>
            </a:rPr>
            <a:t>фіз.осіб</a:t>
          </a:r>
          <a:r>
            <a:rPr lang="uk-UA" sz="2100" kern="1200" dirty="0">
              <a:solidFill>
                <a:srgbClr val="1C1C1C"/>
              </a:solidFill>
            </a:rPr>
            <a:t> – 47 581,292 тис. грн</a:t>
          </a:r>
          <a:endParaRPr lang="ru-RU" sz="2100" kern="1200" dirty="0"/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Рента – 12 503,000 тис. грн</a:t>
          </a:r>
          <a:endParaRPr lang="en-US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sz="2100" kern="1200" dirty="0" err="1">
              <a:solidFill>
                <a:srgbClr val="1C1C1C"/>
              </a:solidFill>
            </a:rPr>
            <a:t>Податок</a:t>
          </a:r>
          <a:r>
            <a:rPr lang="ru-RU" sz="2100" kern="1200" dirty="0">
              <a:solidFill>
                <a:srgbClr val="1C1C1C"/>
              </a:solidFill>
            </a:rPr>
            <a:t> на </a:t>
          </a:r>
          <a:r>
            <a:rPr lang="ru-RU" sz="2100" kern="1200" dirty="0" err="1">
              <a:solidFill>
                <a:srgbClr val="1C1C1C"/>
              </a:solidFill>
            </a:rPr>
            <a:t>майно</a:t>
          </a:r>
          <a:r>
            <a:rPr lang="ru-RU" sz="2100" kern="1200" dirty="0">
              <a:solidFill>
                <a:srgbClr val="1C1C1C"/>
              </a:solidFill>
            </a:rPr>
            <a:t>  - 23 </a:t>
          </a:r>
          <a:r>
            <a:rPr lang="uk-UA" altLang="ru-RU" sz="2100" kern="1200" dirty="0">
              <a:solidFill>
                <a:srgbClr val="1C1C1C"/>
              </a:solidFill>
            </a:rPr>
            <a:t>233,000</a:t>
          </a:r>
          <a:r>
            <a:rPr lang="ru-RU" sz="2100" kern="1200" dirty="0">
              <a:solidFill>
                <a:srgbClr val="1C1C1C"/>
              </a:solidFill>
            </a:rPr>
            <a:t> тис. </a:t>
          </a:r>
          <a:r>
            <a:rPr lang="ru-RU" sz="2100" kern="1200" dirty="0" err="1">
              <a:solidFill>
                <a:srgbClr val="1C1C1C"/>
              </a:solidFill>
            </a:rPr>
            <a:t>грн</a:t>
          </a:r>
          <a:endParaRPr lang="ru-RU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sz="2100" kern="1200" dirty="0" err="1">
              <a:solidFill>
                <a:srgbClr val="1C1C1C"/>
              </a:solidFill>
            </a:rPr>
            <a:t>Єдиний</a:t>
          </a:r>
          <a:r>
            <a:rPr lang="ru-RU" sz="2100" kern="1200" dirty="0">
              <a:solidFill>
                <a:srgbClr val="1C1C1C"/>
              </a:solidFill>
            </a:rPr>
            <a:t> </a:t>
          </a:r>
          <a:r>
            <a:rPr lang="ru-RU" sz="2100" kern="1200" dirty="0" err="1">
              <a:solidFill>
                <a:srgbClr val="1C1C1C"/>
              </a:solidFill>
            </a:rPr>
            <a:t>податок</a:t>
          </a:r>
          <a:r>
            <a:rPr lang="ru-RU" sz="2100" kern="1200" dirty="0">
              <a:solidFill>
                <a:srgbClr val="1C1C1C"/>
              </a:solidFill>
            </a:rPr>
            <a:t> – </a:t>
          </a:r>
          <a:r>
            <a:rPr lang="uk-UA" altLang="ru-RU" sz="2100" kern="1200" dirty="0">
              <a:solidFill>
                <a:srgbClr val="1C1C1C"/>
              </a:solidFill>
            </a:rPr>
            <a:t>4 800,000</a:t>
          </a:r>
          <a:r>
            <a:rPr lang="ru-RU" sz="2100" kern="1200" dirty="0">
              <a:solidFill>
                <a:srgbClr val="1C1C1C"/>
              </a:solidFill>
            </a:rPr>
            <a:t> тис. </a:t>
          </a:r>
          <a:r>
            <a:rPr lang="ru-RU" sz="2100" kern="1200" dirty="0" err="1">
              <a:solidFill>
                <a:srgbClr val="1C1C1C"/>
              </a:solidFill>
            </a:rPr>
            <a:t>грн</a:t>
          </a:r>
          <a:endParaRPr lang="ru-RU" sz="2100" kern="1200" dirty="0">
            <a:solidFill>
              <a:srgbClr val="1C1C1C"/>
            </a:solidFill>
          </a:endParaRPr>
        </a:p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FontTx/>
            <a:buChar char="•"/>
          </a:pPr>
          <a:r>
            <a:rPr lang="ru-RU" sz="2100" kern="1200" dirty="0" err="1">
              <a:solidFill>
                <a:srgbClr val="1C1C1C"/>
              </a:solidFill>
            </a:rPr>
            <a:t>Внутрішні</a:t>
          </a:r>
          <a:r>
            <a:rPr lang="ru-RU" sz="2100" kern="1200" dirty="0">
              <a:solidFill>
                <a:srgbClr val="1C1C1C"/>
              </a:solidFill>
            </a:rPr>
            <a:t> </a:t>
          </a:r>
          <a:r>
            <a:rPr lang="ru-RU" sz="2100" kern="1200" dirty="0" err="1">
              <a:solidFill>
                <a:srgbClr val="1C1C1C"/>
              </a:solidFill>
            </a:rPr>
            <a:t>податки</a:t>
          </a:r>
          <a:r>
            <a:rPr lang="ru-RU" sz="2100" kern="1200" dirty="0">
              <a:solidFill>
                <a:srgbClr val="1C1C1C"/>
              </a:solidFill>
            </a:rPr>
            <a:t> на </a:t>
          </a:r>
          <a:r>
            <a:rPr lang="ru-RU" sz="2100" kern="1200" dirty="0" err="1">
              <a:solidFill>
                <a:srgbClr val="1C1C1C"/>
              </a:solidFill>
            </a:rPr>
            <a:t>товари</a:t>
          </a:r>
          <a:r>
            <a:rPr lang="ru-RU" sz="2100" kern="1200" dirty="0">
              <a:solidFill>
                <a:srgbClr val="1C1C1C"/>
              </a:solidFill>
            </a:rPr>
            <a:t> – </a:t>
          </a:r>
          <a:r>
            <a:rPr lang="uk-UA" altLang="ru-RU" sz="2100" kern="1200" dirty="0">
              <a:solidFill>
                <a:srgbClr val="1C1C1C"/>
              </a:solidFill>
            </a:rPr>
            <a:t>30,000</a:t>
          </a:r>
          <a:r>
            <a:rPr lang="ru-RU" sz="2100" kern="1200" dirty="0">
              <a:solidFill>
                <a:srgbClr val="1C1C1C"/>
              </a:solidFill>
            </a:rPr>
            <a:t> тис. </a:t>
          </a:r>
          <a:r>
            <a:rPr lang="ru-RU" sz="2100" kern="1200" dirty="0" err="1">
              <a:solidFill>
                <a:srgbClr val="1C1C1C"/>
              </a:solidFill>
            </a:rPr>
            <a:t>грн</a:t>
          </a:r>
          <a:endParaRPr lang="en-US" sz="2100" kern="1200" dirty="0">
            <a:solidFill>
              <a:srgbClr val="1C1C1C"/>
            </a:solidFill>
          </a:endParaRPr>
        </a:p>
      </dsp:txBody>
      <dsp:txXfrm>
        <a:off x="3149" y="1300982"/>
        <a:ext cx="3940790" cy="3942068"/>
      </dsp:txXfrm>
    </dsp:sp>
    <dsp:sp modelId="{5FDD7F66-0BB8-40E1-983B-2F267E003D70}">
      <dsp:nvSpPr>
        <dsp:cNvPr id="0" name=""/>
        <dsp:cNvSpPr/>
      </dsp:nvSpPr>
      <dsp:spPr>
        <a:xfrm>
          <a:off x="4441856" y="342034"/>
          <a:ext cx="3535705" cy="958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Неподаткові надходження  63 100 тис. грн</a:t>
          </a:r>
          <a:endParaRPr lang="ru-RU" sz="2100" kern="1200" dirty="0"/>
        </a:p>
      </dsp:txBody>
      <dsp:txXfrm>
        <a:off x="4441856" y="342034"/>
        <a:ext cx="3535705" cy="958948"/>
      </dsp:txXfrm>
    </dsp:sp>
    <dsp:sp modelId="{F2703BF2-9E15-4C5E-B878-1E96A5D9FD1A}">
      <dsp:nvSpPr>
        <dsp:cNvPr id="0" name=""/>
        <dsp:cNvSpPr/>
      </dsp:nvSpPr>
      <dsp:spPr>
        <a:xfrm>
          <a:off x="4441856" y="1300982"/>
          <a:ext cx="3535705" cy="3942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Char char="•"/>
          </a:pPr>
          <a:r>
            <a:rPr lang="uk-UA" sz="2100" kern="1200" dirty="0">
              <a:solidFill>
                <a:srgbClr val="1C1C1C"/>
              </a:solidFill>
            </a:rPr>
            <a:t>Інші надходження, плата за надання адміністративних послуг, державне мито – 63 100 тис. грн.</a:t>
          </a:r>
          <a:endParaRPr lang="ru-RU" sz="2100" kern="1200" dirty="0"/>
        </a:p>
      </dsp:txBody>
      <dsp:txXfrm>
        <a:off x="4441856" y="1300982"/>
        <a:ext cx="3535705" cy="3942068"/>
      </dsp:txXfrm>
    </dsp:sp>
    <dsp:sp modelId="{578E091E-4DA0-4654-91B3-DC94252D396A}">
      <dsp:nvSpPr>
        <dsp:cNvPr id="0" name=""/>
        <dsp:cNvSpPr/>
      </dsp:nvSpPr>
      <dsp:spPr>
        <a:xfrm>
          <a:off x="8472560" y="342034"/>
          <a:ext cx="3535705" cy="958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Офіційні трансферти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8 654 900 тис. грн</a:t>
          </a:r>
          <a:endParaRPr lang="ru-RU" sz="2100" kern="1200" dirty="0"/>
        </a:p>
      </dsp:txBody>
      <dsp:txXfrm>
        <a:off x="8472560" y="342034"/>
        <a:ext cx="3535705" cy="958948"/>
      </dsp:txXfrm>
    </dsp:sp>
    <dsp:sp modelId="{80C90C67-4DCA-4021-AEB4-C38687FE0550}">
      <dsp:nvSpPr>
        <dsp:cNvPr id="0" name=""/>
        <dsp:cNvSpPr/>
      </dsp:nvSpPr>
      <dsp:spPr>
        <a:xfrm>
          <a:off x="8472560" y="1300982"/>
          <a:ext cx="3535705" cy="3942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lr>
              <a:srgbClr val="1F3F5F"/>
            </a:buClr>
            <a:buFontTx/>
            <a:buChar char="•"/>
          </a:pPr>
          <a:r>
            <a:rPr lang="uk-UA" sz="2100" kern="1200" dirty="0">
              <a:solidFill>
                <a:srgbClr val="1C1C1C"/>
              </a:solidFill>
            </a:rPr>
            <a:t>Освітня субвенція – 8 654 900 тис. грн</a:t>
          </a:r>
          <a:endParaRPr lang="ru-RU" sz="2100" kern="1200" dirty="0"/>
        </a:p>
      </dsp:txBody>
      <dsp:txXfrm>
        <a:off x="8472560" y="1300982"/>
        <a:ext cx="3535705" cy="394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B13F42-2AD7-4AB2-87A8-9E5219F282E4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2C5F7F-AA98-4A43-BCA8-717F81DE50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516019" y="839755"/>
            <a:ext cx="7495592" cy="6344816"/>
          </a:xfrm>
        </p:spPr>
        <p:txBody>
          <a:bodyPr>
            <a:normAutofit/>
          </a:bodyPr>
          <a:lstStyle/>
          <a:p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соціально-економічного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5400" b="1">
                <a:solidFill>
                  <a:srgbClr val="002060"/>
                </a:solidFill>
                <a:latin typeface="Comic Sans MS" panose="030F0702030302020204" pitchFamily="66" charset="0"/>
              </a:rPr>
              <a:t>на 2025 </a:t>
            </a:r>
            <a:r>
              <a:rPr lang="ru-RU" sz="5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895" y="615820"/>
            <a:ext cx="3937520" cy="5327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6727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Загальноосвітні заклади –</a:t>
            </a:r>
            <a:r>
              <a:rPr lang="uk-UA" b="1" dirty="0">
                <a:latin typeface="Comic Sans MS" panose="030F0702030302020204" pitchFamily="66" charset="0"/>
                <a:sym typeface="+mn-ea"/>
              </a:rPr>
              <a:t>17 461 142 </a:t>
            </a:r>
            <a:r>
              <a:rPr lang="uk-UA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75212"/>
            <a:ext cx="61787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Основні проєкти:</a:t>
            </a:r>
          </a:p>
          <a:p>
            <a:pPr marL="457200" indent="-457200" algn="ctr">
              <a:buAutoNum type="arabicPeriod"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Modern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Space –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сучасний, креативний, вільний простір в холі  Сергіївського  ліцею – 250 000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грн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457200" indent="-457200" algn="ctr"/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2. Перетворення шкільної бібліотеки та актової зали Розбишівської гімназії  - 250 000 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грн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Покращення санітарно-гігієнічних умов харчування в Качанівській гімназії</a:t>
            </a:r>
          </a:p>
          <a:p>
            <a:pPr algn="ctr"/>
            <a:endParaRPr lang="uk-UA" sz="24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4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 Поточний ремонт внутрішніх туалетів с. Качанове - 150 000</a:t>
            </a:r>
          </a:p>
          <a:p>
            <a:pPr algn="ctr"/>
            <a:endParaRPr lang="uk-UA" sz="2400" dirty="0">
              <a:latin typeface="Comic Sans MS" panose="030F0702030302020204" pitchFamily="66" charset="0"/>
            </a:endParaRPr>
          </a:p>
          <a:p>
            <a:pPr algn="ctr"/>
            <a:endParaRPr lang="uk-UA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8103" y="836023"/>
            <a:ext cx="612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Сергіївський ліцей – 3 175 552 грн.</a:t>
            </a:r>
          </a:p>
          <a:p>
            <a:pPr algn="ctr"/>
            <a:r>
              <a:rPr lang="uk-UA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Розбишівська</a:t>
            </a:r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гімназія – 2 601 410 грн.</a:t>
            </a:r>
          </a:p>
          <a:p>
            <a:pPr algn="ctr"/>
            <a:r>
              <a:rPr lang="uk-UA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Качанівська</a:t>
            </a:r>
            <a:r>
              <a:rPr lang="uk-UA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гімназія – 3 029 280 грн</a:t>
            </a:r>
            <a:r>
              <a:rPr lang="uk-UA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 descr="Зображення, що містить картинки, малюнок, ілюстрація, Дитяча творчість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3889" y="2999503"/>
            <a:ext cx="5695609" cy="356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Утримання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об’єктів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користування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ліквідації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негативних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наслідків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діяльності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об’єктів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спільного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користування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</a:t>
            </a:r>
            <a:r>
              <a:rPr lang="uk-UA" alt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2 806 328 грн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182571"/>
              </p:ext>
            </p:extLst>
          </p:nvPr>
        </p:nvGraphicFramePr>
        <p:xfrm>
          <a:off x="35703" y="2052734"/>
          <a:ext cx="12120594" cy="462798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FEB80A">
                        <a:tint val="50000"/>
                        <a:satMod val="300000"/>
                      </a:srgbClr>
                    </a:gs>
                    <a:gs pos="35000">
                      <a:srgbClr val="FEB80A">
                        <a:tint val="37000"/>
                        <a:satMod val="300000"/>
                      </a:srgbClr>
                    </a:gs>
                    <a:gs pos="100000">
                      <a:srgbClr val="FEB80A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8025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54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90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Фонд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підтримки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підприємництва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Петрівко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-Роменка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52 051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6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Гадяцька  дитяча музична школа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701 581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Трудовий архів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27 814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Центр реабілітації дітей-інвалідів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30 134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КЗ Гадяцький ЦПМСД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1 148 270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3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Комунальна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установа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Гадяцький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центр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професійного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розвитку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педагогічних</a:t>
                      </a:r>
                      <a:r>
                        <a:rPr lang="ru-RU" sz="2000" b="1" u="none" strike="noStrike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000" b="1" u="none" strike="noStrike" dirty="0" err="1">
                          <a:latin typeface="Comic Sans MS" panose="030F0702030302020204" pitchFamily="66" charset="0"/>
                        </a:rPr>
                        <a:t>працівникв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101 538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Гадяцький  </a:t>
                      </a:r>
                      <a:r>
                        <a:rPr lang="uk-UA" sz="2000" b="1" u="none" strike="noStrike" dirty="0" err="1">
                          <a:latin typeface="Comic Sans MS" panose="030F0702030302020204" pitchFamily="66" charset="0"/>
                        </a:rPr>
                        <a:t>інклюзивно</a:t>
                      </a:r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-ресурсний центр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30 215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9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t"/>
                      <a:r>
                        <a:rPr lang="uk-UA" sz="2000" b="1" u="none" strike="noStrike" dirty="0">
                          <a:latin typeface="Comic Sans MS" panose="030F0702030302020204" pitchFamily="66" charset="0"/>
                        </a:rPr>
                        <a:t>КПН Гадяцька МЦЛ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714 725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FEB80A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Комплексна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Турбота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31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000 грн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920" y="1605064"/>
          <a:ext cx="7002434" cy="49805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494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76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9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1.Одноразова </a:t>
                      </a:r>
                      <a:r>
                        <a:rPr lang="uk-UA" sz="2800" dirty="0" smtClean="0"/>
                        <a:t>допомога особам з  інвалідністю  </a:t>
                      </a:r>
                      <a:r>
                        <a:rPr lang="uk-UA" sz="2800" dirty="0"/>
                        <a:t>І групи 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1,000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2.Допомога на поховання 2*2000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4,000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3.Допомога внаслідок пожежі 2*2000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4,000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4. Одноразова допомога онкохворим 2*5000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10,000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5.Одноразова допомога </a:t>
                      </a:r>
                      <a:r>
                        <a:rPr lang="uk-UA" sz="2800" dirty="0" smtClean="0"/>
                        <a:t>дитині з</a:t>
                      </a:r>
                      <a:r>
                        <a:rPr lang="uk-UA" sz="2800" baseline="0" dirty="0" smtClean="0"/>
                        <a:t> </a:t>
                      </a:r>
                      <a:r>
                        <a:rPr lang="uk-UA" sz="2800" dirty="0" smtClean="0"/>
                        <a:t>інвалідністю 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/>
                        <a:t>12,000</a:t>
                      </a:r>
                      <a:endParaRPr lang="uk-UA" sz="2800" dirty="0"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6805" marR="6680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Рисунок 4" descr="Зображення, що містить дизайн, лінійне малювання, ілюстрація&#10;&#10;Автоматично згенерований опис із середнім рівнем достовірності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354" y="1567542"/>
            <a:ext cx="4683726" cy="5016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user\Desktop\bus(2).jpg"/>
          <p:cNvPicPr>
            <a:picLocks noChangeAspect="1" noChangeArrowheads="1"/>
          </p:cNvPicPr>
          <p:nvPr/>
        </p:nvPicPr>
        <p:blipFill rotWithShape="1">
          <a:blip r:embed="rId2"/>
          <a:srcRect b="1836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3061"/>
            <a:ext cx="5467739" cy="400283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Компенсаційні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виплати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пільговий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проїзд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автомобільним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транспортом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окремим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категоріям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202</a:t>
            </a:r>
            <a:r>
              <a:rPr lang="uk-UA" alt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  <a:r>
              <a:rPr lang="uk-UA" alt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821 722</a:t>
            </a:r>
            <a:r>
              <a:rPr lang="en-US" sz="2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en-US" sz="2900" dirty="0"/>
              <a:t/>
            </a:r>
            <a:br>
              <a:rPr lang="en-US" sz="2900" dirty="0"/>
            </a:b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  “Соціальний захист дітей-сиріт та дітей, позбавлених батьківського піклування” на 2025 рік - 39 176 грн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dirty="0"/>
              <a:t>Виплата одноразової допомоги дитині сироті(випускниці закладу освіти)- 19 176 грн</a:t>
            </a:r>
          </a:p>
          <a:p>
            <a:r>
              <a:rPr lang="uk-UA" altLang="ru-RU" dirty="0"/>
              <a:t>Шкільне приладдя - 10 000 грн</a:t>
            </a:r>
          </a:p>
          <a:p>
            <a:r>
              <a:rPr lang="uk-UA" altLang="ru-RU" dirty="0"/>
              <a:t>Шкільна форма - 10 000 грн</a:t>
            </a:r>
          </a:p>
        </p:txBody>
      </p:sp>
      <p:pic>
        <p:nvPicPr>
          <p:cNvPr id="17410" name="Picture 2" descr="Звіт Служби у справах дітей за 2021 рік – Нововолинська міська ра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924" y="3500845"/>
            <a:ext cx="5829300" cy="304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олесо, просто неба, Наземний транспортний засіб, дере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4" r="1" b="12754"/>
          <a:stretch>
            <a:fillRect/>
          </a:stretch>
        </p:blipFill>
        <p:spPr>
          <a:xfrm>
            <a:off x="2404666" y="2286001"/>
            <a:ext cx="9242685" cy="40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274320"/>
            <a:ext cx="10357104" cy="16197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надання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соціальних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послуг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у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Сергіївській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сільській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територіальній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громаді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202</a:t>
            </a:r>
            <a:r>
              <a:rPr lang="uk-UA" alt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2 </a:t>
            </a:r>
            <a:r>
              <a:rPr lang="uk-UA" alt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365 707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80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 відзначення державних та професійних свят, ювілейних та пам’ятних дат, відзначення осіб, які зробили вагомий внесок у розвиток Сергіївської сільської територіальної громади, здійснення інших представницьких та інших заходів на 2025 рік - 169 370 грн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914144" y="2129246"/>
            <a:ext cx="9997440" cy="4119154"/>
          </a:xfrm>
        </p:spPr>
        <p:txBody>
          <a:bodyPr/>
          <a:lstStyle/>
          <a:p>
            <a:r>
              <a:rPr lang="uk-UA" altLang="ru-RU" dirty="0"/>
              <a:t>День Захисту дітей - 35 000 грн</a:t>
            </a:r>
          </a:p>
          <a:p>
            <a:r>
              <a:rPr lang="uk-UA" altLang="ru-RU" dirty="0"/>
              <a:t>Придбання квітів до пам’ятників- 10 000 грн</a:t>
            </a:r>
          </a:p>
          <a:p>
            <a:r>
              <a:rPr lang="uk-UA" altLang="ru-RU" dirty="0"/>
              <a:t>Нагородження учасників художньої самодіяльності - 13500 грн</a:t>
            </a:r>
          </a:p>
          <a:p>
            <a:r>
              <a:rPr lang="uk-UA" altLang="ru-RU" dirty="0"/>
              <a:t>День Св. Миколая, свято Нового року - 110 800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5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Благоустрій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1 134 940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676" y="986176"/>
            <a:ext cx="10515600" cy="526958"/>
          </a:xfrm>
        </p:spPr>
        <p:txBody>
          <a:bodyPr>
            <a:normAutofit fontScale="97500" lnSpcReduction="10000"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Оплата електроенергії – 1 134 940 грн</a:t>
            </a:r>
          </a:p>
          <a:p>
            <a:endParaRPr lang="uk-UA" dirty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/>
          <p:nvPr/>
        </p:nvSpPr>
        <p:spPr>
          <a:xfrm>
            <a:off x="178458" y="1393644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Фінансова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комунального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підприємства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Сергіївське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Сергіївської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здійснення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статутного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капіталу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</a:t>
            </a:r>
            <a:r>
              <a:rPr lang="uk-UA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</a:t>
            </a:r>
            <a:r>
              <a:rPr lang="uk-UA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8 179 258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</a:t>
            </a:r>
          </a:p>
        </p:txBody>
      </p:sp>
      <p:sp>
        <p:nvSpPr>
          <p:cNvPr id="5" name="Объект 2"/>
          <p:cNvSpPr txBox="1"/>
          <p:nvPr/>
        </p:nvSpPr>
        <p:spPr>
          <a:xfrm>
            <a:off x="307910" y="2719207"/>
            <a:ext cx="12192000" cy="3344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latin typeface="Comic Sans MS" panose="030F0702030302020204" pitchFamily="66" charset="0"/>
              </a:rPr>
              <a:t>Предмети, матеріали, обладнання та інвентар </a:t>
            </a:r>
            <a:r>
              <a:rPr lang="uk-UA" sz="1600" dirty="0">
                <a:latin typeface="Comic Sans MS" panose="030F0702030302020204" pitchFamily="66" charset="0"/>
              </a:rPr>
              <a:t>(придбання солі, піску, </a:t>
            </a:r>
            <a:r>
              <a:rPr lang="uk-UA" sz="1600" dirty="0" err="1">
                <a:latin typeface="Comic Sans MS" panose="030F0702030302020204" pitchFamily="66" charset="0"/>
              </a:rPr>
              <a:t>пісчаної</a:t>
            </a:r>
            <a:r>
              <a:rPr lang="uk-UA" sz="1600" dirty="0">
                <a:latin typeface="Comic Sans MS" panose="030F0702030302020204" pitchFamily="66" charset="0"/>
              </a:rPr>
              <a:t> </a:t>
            </a:r>
            <a:r>
              <a:rPr lang="uk-UA" sz="1600" dirty="0" err="1">
                <a:latin typeface="Comic Sans MS" panose="030F0702030302020204" pitchFamily="66" charset="0"/>
              </a:rPr>
              <a:t>суміші,запасні</a:t>
            </a:r>
            <a:r>
              <a:rPr lang="uk-UA" sz="1600" dirty="0">
                <a:latin typeface="Comic Sans MS" panose="030F0702030302020204" pitchFamily="66" charset="0"/>
              </a:rPr>
              <a:t> частини, ДП, бензин, масло</a:t>
            </a:r>
            <a:r>
              <a:rPr lang="uk-UA" dirty="0">
                <a:latin typeface="Comic Sans MS" panose="030F0702030302020204" pitchFamily="66" charset="0"/>
              </a:rPr>
              <a:t>)– 2 283 200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Заробітна плата – 3 050 000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Нарахування на оплату праці – 671 058 грн.</a:t>
            </a:r>
          </a:p>
          <a:p>
            <a:r>
              <a:rPr lang="uk-UA" dirty="0">
                <a:latin typeface="Comic Sans MS" panose="030F0702030302020204" pitchFamily="66" charset="0"/>
              </a:rPr>
              <a:t>Оплата послуг (крім комунальних) </a:t>
            </a:r>
            <a:r>
              <a:rPr lang="uk-UA" sz="2400" dirty="0">
                <a:latin typeface="Comic Sans MS" panose="030F0702030302020204" pitchFamily="66" charset="0"/>
              </a:rPr>
              <a:t>(поточний ремонт водопровідної мережі с. </a:t>
            </a:r>
            <a:r>
              <a:rPr lang="uk-UA" sz="2400" dirty="0" smtClean="0">
                <a:latin typeface="Comic Sans MS" panose="030F0702030302020204" pitchFamily="66" charset="0"/>
              </a:rPr>
              <a:t>Розбишівка вул</a:t>
            </a:r>
            <a:r>
              <a:rPr lang="uk-UA" sz="2400" dirty="0">
                <a:latin typeface="Comic Sans MS" panose="030F0702030302020204" pitchFamily="66" charset="0"/>
              </a:rPr>
              <a:t>. </a:t>
            </a:r>
            <a:r>
              <a:rPr lang="uk-UA" sz="2400" dirty="0" smtClean="0">
                <a:latin typeface="Comic Sans MS" panose="030F0702030302020204" pitchFamily="66" charset="0"/>
              </a:rPr>
              <a:t>Лугова - 800 000 </a:t>
            </a:r>
            <a:r>
              <a:rPr lang="uk-UA" sz="2400" dirty="0" err="1" smtClean="0">
                <a:latin typeface="Comic Sans MS" panose="030F0702030302020204" pitchFamily="66" charset="0"/>
              </a:rPr>
              <a:t>грн</a:t>
            </a:r>
            <a:r>
              <a:rPr lang="uk-UA" sz="2400" dirty="0" smtClean="0">
                <a:latin typeface="Comic Sans MS" panose="030F0702030302020204" pitchFamily="66" charset="0"/>
              </a:rPr>
              <a:t>, послуги </a:t>
            </a:r>
            <a:r>
              <a:rPr lang="uk-UA" sz="2400" dirty="0">
                <a:latin typeface="Comic Sans MS" panose="030F0702030302020204" pitchFamily="66" charset="0"/>
              </a:rPr>
              <a:t>грейдера, бульдозера, впорядкування сміттєзвалищ, ТПВ)</a:t>
            </a:r>
            <a:r>
              <a:rPr lang="uk-UA" dirty="0">
                <a:latin typeface="Comic Sans MS" panose="030F0702030302020204" pitchFamily="66" charset="0"/>
              </a:rPr>
              <a:t>– 2 175 000 грн. </a:t>
            </a:r>
            <a:endParaRPr lang="uk-UA" sz="2000" i="1" dirty="0">
              <a:latin typeface="Comic Sans MS" panose="030F0702030302020204" pitchFamily="66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8931" y="5970954"/>
            <a:ext cx="12192000" cy="563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Фінансова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комунального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підприємства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«Добробут» Сергіївської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та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здійснення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внесків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його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статутного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капіталу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</a:t>
            </a:r>
            <a:r>
              <a:rPr lang="uk-UA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- </a:t>
            </a:r>
            <a:r>
              <a:rPr lang="uk-UA" alt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282 500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 утримання та розвитк</a:t>
            </a:r>
            <a:r>
              <a:rPr lang="uk-UA" alt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 інфраструктури доріг на 2025 рік - </a:t>
            </a:r>
            <a:r>
              <a:rPr lang="uk-UA" alt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2 167 100</a:t>
            </a:r>
            <a:r>
              <a:rPr lang="ru-RU" sz="2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 грн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sz="2400" dirty="0"/>
              <a:t>Поточний ремонт дороги   с. Сергіївка вул. Української Перемоги - 667 100 грн</a:t>
            </a:r>
          </a:p>
          <a:p>
            <a:r>
              <a:rPr lang="uk-UA" altLang="ru-RU" sz="2400" dirty="0"/>
              <a:t>Поточний ремонт дороги с. Качанове вул. Центральна - 1 500 000 грн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Експлуатаційне утримання автомобільної дороги С171217 Погарщина-Качанове- ст. </a:t>
            </a:r>
            <a:r>
              <a:rPr kumimoji="0" lang="uk-UA" alt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Венеславівка</a:t>
            </a: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- 1 000 000 грн (субвенція)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Експлуатаційне утримання автомобільної </a:t>
            </a:r>
            <a:r>
              <a:rPr kumimoji="0" lang="uk-UA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дороги с. Степове - 500 000 </a:t>
            </a:r>
            <a:r>
              <a:rPr kumimoji="0" lang="uk-UA" alt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грн</a:t>
            </a:r>
            <a:r>
              <a:rPr kumimoji="0" lang="uk-UA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sym typeface="+mn-ea"/>
              </a:rPr>
              <a:t> </a:t>
            </a:r>
            <a:r>
              <a:rPr lang="uk-UA" altLang="ru-RU" sz="2400" dirty="0" smtClean="0">
                <a:solidFill>
                  <a:prstClr val="black"/>
                </a:solidFill>
              </a:rPr>
              <a:t>(субвенція)</a:t>
            </a:r>
            <a:endParaRPr kumimoji="0" lang="uk-UA" alt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  <a:sym typeface="+mn-ea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uk-UA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976" y="159852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Програму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Сприяння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проведення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мобілізації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призову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громадян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 до лав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Збройних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Сил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</a:t>
            </a:r>
            <a:r>
              <a:rPr lang="uk-UA" alt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uk-UA" altLang="ru-RU" sz="36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 - </a:t>
            </a:r>
            <a:r>
              <a:rPr lang="uk-UA" alt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40,000 грн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84663" y="2455817"/>
            <a:ext cx="4530946" cy="2756263"/>
          </a:xfrm>
        </p:spPr>
        <p:txBody>
          <a:bodyPr>
            <a:normAutofit fontScale="90000" lnSpcReduction="10000"/>
          </a:bodyPr>
          <a:lstStyle/>
          <a:p>
            <a:pPr marL="0" indent="0" algn="ctr">
              <a:buNone/>
            </a:pPr>
            <a:r>
              <a:rPr lang="uk-UA" dirty="0">
                <a:latin typeface="Comic Sans MS" panose="030F0702030302020204" pitchFamily="66" charset="0"/>
              </a:rPr>
              <a:t>Одноразова грошова допомога сім’ї мобілізованого  2*5 000 грн</a:t>
            </a:r>
          </a:p>
          <a:p>
            <a:pPr marL="0" indent="0" algn="ctr">
              <a:buNone/>
            </a:pPr>
            <a:r>
              <a:rPr lang="uk-UA" dirty="0">
                <a:latin typeface="Comic Sans MS" panose="030F0702030302020204" pitchFamily="66" charset="0"/>
              </a:rPr>
              <a:t>Послуги Укрпошти - 30 000 грн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024" y="1926771"/>
            <a:ext cx="5996097" cy="418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>
            <a:extLst>
              <a:ext uri="{FF2B5EF4-FFF2-40B4-BE49-F238E27FC236}">
                <a16:creationId xmlns:a16="http://schemas.microsoft.com/office/drawing/2014/main" xmlns="" id="{FB974BF8-DF87-5491-BD98-F5E4ED99F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12847727"/>
              </p:ext>
            </p:extLst>
          </p:nvPr>
        </p:nvGraphicFramePr>
        <p:xfrm>
          <a:off x="130629" y="65314"/>
          <a:ext cx="12061371" cy="653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16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 descr="C:\Users\user\Desktop\6ad7ace2c3b23df295aba603e026e50e-1170x650-1-1170x500.jpg"/>
          <p:cNvPicPr>
            <a:picLocks noChangeAspect="1" noChangeArrowheads="1"/>
          </p:cNvPicPr>
          <p:nvPr/>
        </p:nvPicPr>
        <p:blipFill rotWithShape="1">
          <a:blip r:embed="rId2"/>
          <a:srcRect l="30108" r="9615" b="-1"/>
          <a:stretch>
            <a:fillRect/>
          </a:stretch>
        </p:blipFill>
        <p:spPr bwMode="auto">
          <a:xfrm>
            <a:off x="2555442" y="10"/>
            <a:ext cx="9669642" cy="6857990"/>
          </a:xfrm>
          <a:prstGeom prst="rect">
            <a:avLst/>
          </a:prstGeom>
          <a:noFill/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470" y="495754"/>
            <a:ext cx="5131837" cy="18999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Компенсація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фізичним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особам,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які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надають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соціальні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послуги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» на 2025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b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312 000 грн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70588" y="3238317"/>
            <a:ext cx="5047034" cy="20427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000" dirty="0">
                <a:latin typeface="Comic Sans MS" panose="030F0702030302020204" pitchFamily="66" charset="0"/>
              </a:rPr>
              <a:t>Надання соціальних гарантій фізичним особам, які надають соціальні послуги громадянам похилого віку, особам з інвалідністю, які не здатні до самообслуговування і потребують сторонньої допомоги</a:t>
            </a:r>
          </a:p>
          <a:p>
            <a:pPr>
              <a:buNone/>
            </a:pPr>
            <a:r>
              <a:rPr lang="ru-RU" sz="2000" dirty="0">
                <a:latin typeface="Comic Sans MS" panose="030F0702030302020204" pitchFamily="66" charset="0"/>
              </a:rPr>
              <a:t>10 чол.* 2600 грн. * 12 м. = 312 000 грн</a:t>
            </a:r>
            <a:endParaRPr lang="uk-UA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892" y="261575"/>
            <a:ext cx="9997440" cy="199829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uk-UA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“Підтримки</a:t>
            </a:r>
            <a:r>
              <a:rPr lang="uk-UA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сил територіальної оборони Збройних сил України, Збройних сил України, Служби безпеки України, Національної Гвардії України, Національної поліції України та добровольчого формування Сергіївської ТГ” на 2025 рік – 50 000 </a:t>
            </a:r>
            <a:r>
              <a:rPr lang="uk-UA" sz="24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uk-UA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834639"/>
            <a:ext cx="4493624" cy="3866607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Придбання основи для маскувальної сітки  - 50 000 </a:t>
            </a:r>
            <a:r>
              <a:rPr lang="uk-UA" dirty="0" err="1" smtClean="0"/>
              <a:t>грн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/>
          </a:p>
        </p:txBody>
      </p:sp>
      <p:pic>
        <p:nvPicPr>
          <p:cNvPr id="1026" name="Picture 2" descr="Маскувальна сітка (основа) — Купити в Києві на Flagma.ua #14799204"/>
          <p:cNvPicPr>
            <a:picLocks noChangeAspect="1" noChangeArrowheads="1"/>
          </p:cNvPicPr>
          <p:nvPr/>
        </p:nvPicPr>
        <p:blipFill>
          <a:blip r:embed="rId2"/>
          <a:srcRect l="16795" r="-224" b="14735"/>
          <a:stretch>
            <a:fillRect/>
          </a:stretch>
        </p:blipFill>
        <p:spPr bwMode="auto">
          <a:xfrm>
            <a:off x="6244048" y="3187338"/>
            <a:ext cx="5682342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14" r="6356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5851" y="0"/>
            <a:ext cx="6193100" cy="21670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підтримки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внутрішньо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переміщених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осіб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що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зареєстровані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та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фактично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проживають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202</a:t>
            </a:r>
            <a:r>
              <a:rPr lang="uk-UA" alt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20</a:t>
            </a:r>
            <a:r>
              <a:rPr lang="en-US" sz="19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000 </a:t>
            </a:r>
            <a:r>
              <a:rPr lang="en-US" sz="19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en-US" sz="19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7635" y="2819563"/>
            <a:ext cx="4660390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libri" pitchFamily="34" charset="0"/>
              </a:rPr>
              <a:t>Надання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одноразової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допомоги</a:t>
            </a:r>
            <a:r>
              <a:rPr lang="en-US" sz="2400" b="1" dirty="0">
                <a:latin typeface="Calibri" pitchFamily="34" charset="0"/>
              </a:rPr>
              <a:t> ВПО </a:t>
            </a:r>
            <a:r>
              <a:rPr lang="en-US" sz="2400" b="1" dirty="0" err="1">
                <a:latin typeface="Calibri" pitchFamily="34" charset="0"/>
              </a:rPr>
              <a:t>на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засоби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первинної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необхідності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–</a:t>
            </a:r>
            <a:r>
              <a:rPr lang="uk-UA" sz="2400" b="1" dirty="0" smtClean="0">
                <a:latin typeface="Calibri" pitchFamily="34" charset="0"/>
              </a:rPr>
              <a:t>10 </a:t>
            </a:r>
            <a:r>
              <a:rPr lang="en-US" sz="2400" b="1" dirty="0" smtClean="0">
                <a:latin typeface="Calibri" pitchFamily="34" charset="0"/>
              </a:rPr>
              <a:t>000 </a:t>
            </a:r>
            <a:r>
              <a:rPr lang="en-US" sz="2400" b="1" dirty="0" err="1">
                <a:latin typeface="Calibri" pitchFamily="34" charset="0"/>
              </a:rPr>
              <a:t>грн</a:t>
            </a:r>
            <a:r>
              <a:rPr lang="en-US" sz="2400" b="1" dirty="0" smtClean="0">
                <a:latin typeface="Calibri" pitchFamily="34" charset="0"/>
              </a:rPr>
              <a:t>.</a:t>
            </a:r>
            <a:r>
              <a:rPr lang="uk-UA" sz="2400" b="1" dirty="0" smtClean="0">
                <a:latin typeface="Calibri" pitchFamily="34" charset="0"/>
              </a:rPr>
              <a:t> (500 </a:t>
            </a:r>
            <a:r>
              <a:rPr lang="uk-UA" sz="2400" b="1" dirty="0" err="1" smtClean="0">
                <a:latin typeface="Calibri" pitchFamily="34" charset="0"/>
              </a:rPr>
              <a:t>грн</a:t>
            </a:r>
            <a:r>
              <a:rPr lang="uk-UA" sz="2400" b="1" dirty="0" smtClean="0">
                <a:latin typeface="Calibri" pitchFamily="34" charset="0"/>
              </a:rPr>
              <a:t> на1  людину ( включаючи дітей)</a:t>
            </a:r>
            <a:endParaRPr lang="en-US" sz="2400" b="1" dirty="0">
              <a:latin typeface="Calibri" pitchFamily="34" charset="0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libri" pitchFamily="34" charset="0"/>
              </a:rPr>
              <a:t>Надання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одноразової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допомоги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на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оплату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житлово-комунальних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послуг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на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домогосподарство</a:t>
            </a:r>
            <a:r>
              <a:rPr lang="en-US" sz="2400" b="1" dirty="0">
                <a:latin typeface="Calibri" pitchFamily="34" charset="0"/>
              </a:rPr>
              <a:t> – </a:t>
            </a:r>
            <a:r>
              <a:rPr lang="uk-UA" altLang="en-US" sz="2400" b="1" dirty="0">
                <a:latin typeface="Calibri" pitchFamily="34" charset="0"/>
              </a:rPr>
              <a:t>1</a:t>
            </a:r>
            <a:r>
              <a:rPr lang="en-US" sz="2400" b="1" dirty="0">
                <a:latin typeface="Calibri" pitchFamily="34" charset="0"/>
              </a:rPr>
              <a:t>0 000 </a:t>
            </a:r>
            <a:r>
              <a:rPr lang="en-US" sz="2400" b="1" dirty="0" err="1">
                <a:latin typeface="Calibri" pitchFamily="34" charset="0"/>
              </a:rPr>
              <a:t>грн</a:t>
            </a:r>
            <a:r>
              <a:rPr lang="en-US" sz="2400" b="1" dirty="0" smtClean="0">
                <a:latin typeface="Calibri" pitchFamily="34" charset="0"/>
              </a:rPr>
              <a:t>.</a:t>
            </a:r>
            <a:r>
              <a:rPr lang="uk-UA" sz="2400" b="1" dirty="0" smtClean="0">
                <a:latin typeface="Calibri" pitchFamily="34" charset="0"/>
              </a:rPr>
              <a:t> (1000 </a:t>
            </a:r>
            <a:r>
              <a:rPr lang="uk-UA" sz="2400" b="1" dirty="0" err="1" smtClean="0">
                <a:latin typeface="Calibri" pitchFamily="34" charset="0"/>
              </a:rPr>
              <a:t>грн</a:t>
            </a:r>
            <a:r>
              <a:rPr lang="uk-UA" sz="2400" b="1" dirty="0" smtClean="0">
                <a:latin typeface="Calibri" pitchFamily="34" charset="0"/>
              </a:rPr>
              <a:t> на домогосподарство)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хмара, просто неба, небо, будівля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88" b="-1"/>
          <a:stretch>
            <a:fillRect/>
          </a:stretch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365125"/>
            <a:ext cx="5896949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000" b="1" dirty="0" err="1">
                <a:latin typeface="Comic Sans MS" panose="030F0702030302020204" pitchFamily="66" charset="0"/>
              </a:rPr>
              <a:t>Програма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підтримки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учасників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ліквідації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наслідків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аварії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Чорнобильській</a:t>
            </a:r>
            <a:r>
              <a:rPr lang="en-US" sz="2000" b="1" dirty="0">
                <a:latin typeface="Comic Sans MS" panose="030F0702030302020204" pitchFamily="66" charset="0"/>
              </a:rPr>
              <a:t> АЕС, </a:t>
            </a:r>
            <a:r>
              <a:rPr lang="en-US" sz="2000" b="1" dirty="0" err="1">
                <a:latin typeface="Comic Sans MS" panose="030F0702030302020204" pitchFamily="66" charset="0"/>
              </a:rPr>
              <a:t>що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фактично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проживають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території</a:t>
            </a:r>
            <a:r>
              <a:rPr lang="en-US" sz="2000" b="1" dirty="0">
                <a:latin typeface="Comic Sans MS" panose="030F0702030302020204" pitchFamily="66" charset="0"/>
              </a:rPr>
              <a:t> Сергіївської </a:t>
            </a:r>
            <a:r>
              <a:rPr lang="en-US" sz="2000" b="1" dirty="0" err="1">
                <a:latin typeface="Comic Sans MS" panose="030F0702030302020204" pitchFamily="66" charset="0"/>
              </a:rPr>
              <a:t>сільської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територіальної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громади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latin typeface="Comic Sans MS" panose="030F0702030302020204" pitchFamily="66" charset="0"/>
              </a:rPr>
              <a:t>на</a:t>
            </a:r>
            <a:r>
              <a:rPr lang="en-US" sz="2000" b="1" dirty="0">
                <a:latin typeface="Comic Sans MS" panose="030F0702030302020204" pitchFamily="66" charset="0"/>
              </a:rPr>
              <a:t> 2024-2026 </a:t>
            </a:r>
            <a:r>
              <a:rPr lang="en-US" sz="2000" b="1" dirty="0" err="1">
                <a:latin typeface="Comic Sans MS" panose="030F0702030302020204" pitchFamily="66" charset="0"/>
              </a:rPr>
              <a:t>роки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596" y="2434201"/>
            <a:ext cx="4417793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Одноразова</a:t>
            </a:r>
            <a:r>
              <a:rPr lang="en-US" sz="2000" dirty="0"/>
              <a:t> </a:t>
            </a:r>
            <a:r>
              <a:rPr lang="en-US" sz="2000" dirty="0" err="1"/>
              <a:t>матеріальна</a:t>
            </a:r>
            <a:r>
              <a:rPr lang="en-US" sz="2000" dirty="0"/>
              <a:t> </a:t>
            </a:r>
            <a:r>
              <a:rPr lang="en-US" sz="2000" dirty="0" err="1"/>
              <a:t>допомога</a:t>
            </a:r>
            <a:r>
              <a:rPr lang="en-US" sz="2000" dirty="0"/>
              <a:t> </a:t>
            </a:r>
            <a:r>
              <a:rPr lang="en-US" sz="2000" dirty="0" err="1"/>
              <a:t>учасникам</a:t>
            </a:r>
            <a:r>
              <a:rPr lang="en-US" sz="2000" dirty="0"/>
              <a:t> ЧАЕС – </a:t>
            </a:r>
            <a:r>
              <a:rPr lang="uk-UA" altLang="en-US" sz="2000" dirty="0">
                <a:latin typeface="Calibri" pitchFamily="34" charset="0"/>
              </a:rPr>
              <a:t>1</a:t>
            </a:r>
            <a:r>
              <a:rPr lang="en-US" sz="2000" dirty="0">
                <a:latin typeface="Calibri" pitchFamily="34" charset="0"/>
              </a:rPr>
              <a:t> 000 </a:t>
            </a:r>
            <a:r>
              <a:rPr lang="en-US" sz="2000" dirty="0" err="1">
                <a:latin typeface="Calibri" pitchFamily="34" charset="0"/>
              </a:rPr>
              <a:t>грн</a:t>
            </a:r>
            <a:r>
              <a:rPr lang="en-US" sz="2000" dirty="0">
                <a:latin typeface="Calibri" pitchFamily="34" charset="0"/>
              </a:rPr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Санаторно-курортне</a:t>
            </a:r>
            <a:r>
              <a:rPr lang="en-US" sz="2000" dirty="0"/>
              <a:t> </a:t>
            </a:r>
            <a:r>
              <a:rPr lang="en-US" sz="2000" dirty="0" err="1"/>
              <a:t>оздоровлення</a:t>
            </a:r>
            <a:r>
              <a:rPr lang="en-US" sz="2000" dirty="0"/>
              <a:t> </a:t>
            </a:r>
            <a:r>
              <a:rPr lang="en-US" sz="2000" dirty="0" err="1"/>
              <a:t>учасників</a:t>
            </a:r>
            <a:r>
              <a:rPr lang="en-US" sz="2000" dirty="0"/>
              <a:t> ЧАЕС – </a:t>
            </a:r>
            <a:r>
              <a:rPr lang="uk-UA" altLang="en-US" sz="2000" dirty="0">
                <a:latin typeface="Calibri" pitchFamily="34" charset="0"/>
              </a:rPr>
              <a:t>21 200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/>
              <a:t>грн</a:t>
            </a:r>
            <a:r>
              <a:rPr lang="en-US" sz="2000" dirty="0"/>
              <a:t>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Пільгове</a:t>
            </a:r>
            <a:r>
              <a:rPr lang="en-US" sz="2000" dirty="0"/>
              <a:t> </a:t>
            </a:r>
            <a:r>
              <a:rPr lang="en-US" sz="2000" dirty="0" err="1"/>
              <a:t>медичне</a:t>
            </a:r>
            <a:r>
              <a:rPr lang="en-US" sz="2000" dirty="0"/>
              <a:t> </a:t>
            </a:r>
            <a:r>
              <a:rPr lang="en-US" sz="2000" dirty="0" err="1"/>
              <a:t>обслуговування</a:t>
            </a:r>
            <a:r>
              <a:rPr lang="en-US" sz="2000" dirty="0"/>
              <a:t> </a:t>
            </a:r>
            <a:r>
              <a:rPr lang="en-US" sz="2000" dirty="0" err="1"/>
              <a:t>учасників</a:t>
            </a:r>
            <a:r>
              <a:rPr lang="en-US" sz="2000" dirty="0"/>
              <a:t> ЧАЕС – </a:t>
            </a:r>
            <a:r>
              <a:rPr lang="uk-UA" altLang="en-US" sz="2000" dirty="0">
                <a:latin typeface="Calibri" pitchFamily="34" charset="0"/>
              </a:rPr>
              <a:t>8</a:t>
            </a:r>
            <a:r>
              <a:rPr lang="en-US" sz="2000" dirty="0"/>
              <a:t> 000 </a:t>
            </a:r>
            <a:r>
              <a:rPr lang="en-US" sz="2000" dirty="0" err="1"/>
              <a:t>грн</a:t>
            </a:r>
            <a:r>
              <a:rPr lang="en-US" sz="20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250" y="274637"/>
            <a:ext cx="9573333" cy="1867671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надання одноразової допомоги дітям-сиротам і дітям, позбавлених батьківського піклування по Сергіївській сільській раді на 2025 рік 1810 </a:t>
            </a:r>
            <a:r>
              <a:rPr lang="uk-UA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uk-UA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2782389"/>
            <a:ext cx="9997440" cy="34660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надання одноразової допомоги дітям-сиротам і дітям, позбавленим батьківського піклування, після досягнення 18-річного вік  - </a:t>
            </a:r>
          </a:p>
          <a:p>
            <a:pPr algn="ctr">
              <a:buNone/>
            </a:pPr>
            <a:r>
              <a:rPr lang="uk-UA" sz="3600" dirty="0" smtClean="0"/>
              <a:t>1 810 </a:t>
            </a:r>
            <a:r>
              <a:rPr lang="uk-UA" sz="3600" dirty="0" err="1" smtClean="0"/>
              <a:t>грн</a:t>
            </a:r>
            <a:endParaRPr lang="uk-UA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37361" y="248194"/>
            <a:ext cx="9601200" cy="6000206"/>
          </a:xfrm>
        </p:spPr>
        <p:txBody>
          <a:bodyPr>
            <a:normAutofit fontScale="40000" lnSpcReduction="20000"/>
          </a:bodyPr>
          <a:lstStyle/>
          <a:p>
            <a:endParaRPr lang="uk-UA" dirty="0" smtClean="0"/>
          </a:p>
          <a:p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Комплексна Програма запобігання та протидії домашньому насильству за ознакою статі, забезпечення гендерної рівності, протидії торгівлі людьми на 2025 рік</a:t>
            </a:r>
          </a:p>
          <a:p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Програма організація громадських та інших робіт тимчасового характеру на території Сергіївської сільської територіальної громади на 2025 рік</a:t>
            </a:r>
          </a:p>
          <a:p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Програма </a:t>
            </a:r>
            <a:r>
              <a:rPr lang="uk-UA" sz="50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“Компенсація</a:t>
            </a:r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фізичним особам, які надають соціальні послуги з догляду без здійснення підприємницької діяльності на професійній </a:t>
            </a:r>
            <a:r>
              <a:rPr lang="uk-UA" sz="5000" b="1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основі”</a:t>
            </a:r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на 2025 рік</a:t>
            </a:r>
          </a:p>
          <a:p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Програма підвищення стійкості Сергіївської територіальної громади до кризових ситуацій, викликаних припиненням надання чи погіршенням якості важливих для її життєдіяльності послуг або припинення життєво важливих функцій на 2025 рік</a:t>
            </a:r>
          </a:p>
          <a:p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Програма розвитку місцевого самоврядування та сприяння відкритості і прозорості діяльності органів місцевого самоврядування Сергіївської територіальної громади на 2025-2027 роки.</a:t>
            </a:r>
          </a:p>
          <a:p>
            <a:r>
              <a:rPr lang="uk-UA" sz="50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Програми забезпечення керівництва і управління у сфері бюджету та фінансів фінансового відділу Сергіївської сільської ради Програми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766" y="1018903"/>
            <a:ext cx="9997440" cy="4062548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Внести зміни до Програм на 2025 рік</a:t>
            </a:r>
            <a:endParaRPr lang="uk-U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415" y="382954"/>
            <a:ext cx="12192000" cy="119157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підтримки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ветеранів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війни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їх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сімей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сімей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загиблих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померлих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ветеранів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війни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Захисників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Захисниць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України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—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мешканців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громади  на 2023 – 2025 роки на 2025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681 000 грн (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вільний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залишок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коштів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01.01.2025 року – 7 529 800 </a:t>
            </a:r>
            <a:r>
              <a:rPr lang="ru-RU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80160" y="1825624"/>
            <a:ext cx="10607040" cy="487562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Санаторно-курортне забезпечення ветеранів війни – 44 000 грн;</a:t>
            </a:r>
          </a:p>
          <a:p>
            <a:r>
              <a:rPr lang="uk-UA" dirty="0"/>
              <a:t>Одноразова допомога учасникам бойових дій в Афганістані, </a:t>
            </a:r>
            <a:r>
              <a:rPr lang="uk-UA" dirty="0" err="1"/>
              <a:t>Чехословакії, учасники АТО</a:t>
            </a:r>
            <a:r>
              <a:rPr lang="uk-UA" dirty="0"/>
              <a:t> – 1 000 грн</a:t>
            </a:r>
          </a:p>
          <a:p>
            <a:r>
              <a:rPr lang="uk-UA" dirty="0"/>
              <a:t>Одноразова допомога Захисникам та Захисницям України – 50 000  грн</a:t>
            </a:r>
          </a:p>
          <a:p>
            <a:r>
              <a:rPr lang="uk-UA" dirty="0"/>
              <a:t>Одноразова допомога пораненим Захисникам і Захисницям України – 95 000 грн</a:t>
            </a:r>
          </a:p>
          <a:p>
            <a:r>
              <a:rPr lang="uk-UA" dirty="0"/>
              <a:t>Одноразова допомога Захисникам і Захисницям України, що проходять безперервне лікування більше 3-х місяців – 15 000 грн</a:t>
            </a:r>
          </a:p>
          <a:p>
            <a:r>
              <a:rPr lang="uk-UA" dirty="0">
                <a:effectLst/>
                <a:ea typeface="Times New Roman" panose="02020603050405020304" pitchFamily="18" charset="0"/>
              </a:rPr>
              <a:t>Забезпечення одноразової матеріальної допомоги сім’ї загиблого (померлого) Захисника і Захисниці України на поховання – 140 000 грн</a:t>
            </a:r>
          </a:p>
          <a:p>
            <a:r>
              <a:rPr lang="ru-RU" dirty="0" err="1">
                <a:effectLst/>
                <a:ea typeface="Times New Roman" panose="02020603050405020304" pitchFamily="18" charset="0"/>
              </a:rPr>
              <a:t>Організаці</a:t>
            </a:r>
            <a:r>
              <a:rPr lang="uk-UA" dirty="0">
                <a:effectLst/>
                <a:ea typeface="Times New Roman" panose="02020603050405020304" pitchFamily="18" charset="0"/>
              </a:rPr>
              <a:t>я </a:t>
            </a:r>
            <a:r>
              <a:rPr lang="ru-RU" dirty="0" err="1">
                <a:effectLst/>
                <a:ea typeface="Times New Roman" panose="02020603050405020304" pitchFamily="18" charset="0"/>
              </a:rPr>
              <a:t>поховання</a:t>
            </a:r>
            <a:r>
              <a:rPr lang="ru-RU" dirty="0">
                <a:effectLst/>
                <a:ea typeface="Times New Roman" panose="02020603050405020304" pitchFamily="18" charset="0"/>
              </a:rPr>
              <a:t> </a:t>
            </a:r>
            <a:r>
              <a:rPr lang="ru-RU" dirty="0" err="1">
                <a:effectLst/>
                <a:ea typeface="Times New Roman" panose="02020603050405020304" pitchFamily="18" charset="0"/>
              </a:rPr>
              <a:t>загиблого</a:t>
            </a:r>
            <a:r>
              <a:rPr lang="ru-RU" dirty="0">
                <a:effectLst/>
                <a:ea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ea typeface="Times New Roman" panose="02020603050405020304" pitchFamily="18" charset="0"/>
              </a:rPr>
              <a:t>померлого</a:t>
            </a:r>
            <a:r>
              <a:rPr lang="ru-RU" dirty="0">
                <a:effectLst/>
                <a:ea typeface="Times New Roman" panose="02020603050405020304" pitchFamily="18" charset="0"/>
              </a:rPr>
              <a:t>) </a:t>
            </a:r>
            <a:r>
              <a:rPr lang="uk-UA" dirty="0">
                <a:effectLst/>
                <a:ea typeface="Times New Roman" panose="02020603050405020304" pitchFamily="18" charset="0"/>
              </a:rPr>
              <a:t>Захисника і Захисниці України (транспортні витрати, поминальні обіди, спорудження надгробка на могилі та інші) – 30 000 грн+обіди 2*28 000 грн</a:t>
            </a:r>
          </a:p>
          <a:p>
            <a:r>
              <a:rPr lang="uk-UA" dirty="0">
                <a:effectLst/>
                <a:ea typeface="Times New Roman" panose="02020603050405020304" pitchFamily="18" charset="0"/>
              </a:rPr>
              <a:t>Надання пільг з оплати житлово-комунальних послуг у межах норм, передбачених законодавством, для сімей загиблих (померлих) Захисників і Захисниць України – 10 000 грн</a:t>
            </a:r>
            <a:r>
              <a:rPr lang="uk-UA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9E996-DBE0-C2BE-5251-FE233BA1A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847" y="274638"/>
            <a:ext cx="10696738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 </a:t>
            </a:r>
            <a:r>
              <a:rPr lang="uk-UA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будівництва,реконструкції та ремонту об’єктів інфраструктури Сергіївської сільської територіальної громади на 2023-2026 роки  – 10 032 900 </a:t>
            </a:r>
            <a:r>
              <a:rPr lang="uk-UA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uk-UA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C231BE2-3DE0-8B87-E740-DFFEFBFD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10" y="2063931"/>
            <a:ext cx="10021389" cy="4113032"/>
          </a:xfrm>
        </p:spPr>
        <p:txBody>
          <a:bodyPr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Капітальний ремонт (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термомодернізація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) Сергіївського ліцею Сергіївської сільської ради </a:t>
            </a:r>
            <a:r>
              <a:rPr kumimoji="0" lang="uk-UA" alt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пров</a:t>
            </a:r>
            <a:r>
              <a:rPr kumimoji="0" lang="uk-UA" alt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. Шкільний,3 с. Сергіївка Миргородського району Полтавської області - </a:t>
            </a: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4 332 900 </a:t>
            </a:r>
            <a:r>
              <a:rPr kumimoji="0" lang="uk-UA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sym typeface="+mn-ea"/>
              </a:rPr>
              <a:t>грн</a:t>
            </a:r>
            <a:endParaRPr lang="uk-UA" altLang="ru-RU" sz="28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sym typeface="+mn-ea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alt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Капітальний </a:t>
            </a:r>
            <a:r>
              <a:rPr lang="uk-UA" altLang="ru-RU" sz="28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ремонт покрівлі Розбишівської гімназії Сергіївської сільської ради с. Розбишівка Полтавська область вул. Центральна,18  - </a:t>
            </a:r>
            <a:r>
              <a:rPr lang="uk-UA" altLang="ru-RU" sz="28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4 200 000 </a:t>
            </a:r>
            <a:r>
              <a:rPr lang="uk-UA" altLang="ru-RU" sz="28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грн</a:t>
            </a:r>
            <a:endParaRPr lang="uk-UA" altLang="ru-RU" sz="28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altLang="ru-RU" sz="28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Капітальний ремонт системи опалення та частини приміщень сільського будинку культури по вул. Клубна,10 в с. Качанове Миргородського району Полтавської області - </a:t>
            </a:r>
            <a:r>
              <a:rPr kumimoji="0" lang="uk-UA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1 500 000 </a:t>
            </a:r>
            <a:r>
              <a:rPr kumimoji="0" lang="uk-UA" altLang="ru-RU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</a:rPr>
              <a:t>грн</a:t>
            </a:r>
            <a:endParaRPr kumimoji="0" lang="uk-UA" altLang="ru-RU" sz="28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libri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+mn-ea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uk-UA" alt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981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07408-897A-F4A3-EBCC-4D41BA69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470262"/>
            <a:ext cx="5447212" cy="2155372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</a:t>
            </a:r>
            <a:r>
              <a:rPr lang="uk-UA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“Шкільний</a:t>
            </a: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sz="24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автобус”</a:t>
            </a:r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 території Сергіївської сільської територіальної громади на 2024-2027 рік -  1 850 000 грн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6019800" y="403769"/>
            <a:ext cx="6172200" cy="4873625"/>
          </a:xfrm>
        </p:spPr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83326" y="2057400"/>
            <a:ext cx="4794068" cy="38115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Співфінансування на придбання шкільного автобуса – 1 850 000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грн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кошти місцевого бюджету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0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Інша дотація з обласного</a:t>
            </a:r>
          </a:p>
          <a:p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 бюджету – 1 822 857 </a:t>
            </a:r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грн</a:t>
            </a:r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2530" name="Picture 2" descr="На ЗАЗі розпочато виробництво шкільних автобусів | Юніверсал Моторз Гру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7473" y="326569"/>
            <a:ext cx="5577841" cy="500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567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82465"/>
            <a:ext cx="10515600" cy="997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План доходів на 2025 рік –</a:t>
            </a:r>
            <a:b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96 865 292 тис. грн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5869498"/>
              </p:ext>
            </p:extLst>
          </p:nvPr>
        </p:nvGraphicFramePr>
        <p:xfrm>
          <a:off x="111967" y="1179608"/>
          <a:ext cx="12008498" cy="558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D8725-3956-CC81-824B-0710FAD8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338560" cy="132556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Програма місцевих </a:t>
            </a:r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стимулів </a:t>
            </a:r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для медичних працівників</a:t>
            </a:r>
            <a:r>
              <a:rPr lang="uk-UA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території Сергіївської сільської територіальної громади на 2024-2026рік на  2025 рік – 464 340 грн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213C09-479F-447D-A083-978253B06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286" y="2168434"/>
            <a:ext cx="9575074" cy="44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9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199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Розвиток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удосконалення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цивільного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захисту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населення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громади на 2022-2026» на 2025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1 148 278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2143116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err="1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Петрівсько-Роменська</a:t>
            </a:r>
            <a:endParaRPr lang="uk-UA" sz="4000" b="1" i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i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місцева </a:t>
            </a:r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пожежна охорона </a:t>
            </a:r>
          </a:p>
          <a:p>
            <a:pPr algn="ctr"/>
            <a:r>
              <a:rPr lang="uk-UA" sz="4000" b="1" i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1 148 278 грн</a:t>
            </a:r>
          </a:p>
          <a:p>
            <a:endParaRPr lang="uk-UA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3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9643" y="1601289"/>
            <a:ext cx="6560903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74" y="291097"/>
            <a:ext cx="10846526" cy="226922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земельних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відносин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землеустрою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та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розробки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містобудівної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документації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ТГ на 2023-2026 </a:t>
            </a:r>
            <a:r>
              <a:rPr lang="ru-RU" sz="32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99 900 грн</a:t>
            </a:r>
          </a:p>
        </p:txBody>
      </p:sp>
      <p:sp>
        <p:nvSpPr>
          <p:cNvPr id="4" name="Содержимое 2"/>
          <p:cNvSpPr txBox="1"/>
          <p:nvPr/>
        </p:nvSpPr>
        <p:spPr>
          <a:xfrm>
            <a:off x="1672045" y="3135086"/>
            <a:ext cx="6518365" cy="2142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Послуги з  виготовлення технічної документації із землеустрою щодо інвентаризації земельних ділянок - 99 900 грн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543" y="2366269"/>
            <a:ext cx="4023144" cy="271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Резервний фонд місцевого бюджету – 50 000 грн.</a:t>
            </a:r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151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Членські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внески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асоціації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органів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місцевого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самоврядування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16 000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us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3920"/>
            <a:ext cx="9144000" cy="5442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766" y="229931"/>
            <a:ext cx="10515600" cy="70907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Заплановані проєкти на 2025 рік Сергіївський </a:t>
            </a: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округ – 5 000 000 </a:t>
            </a:r>
            <a:r>
              <a:rPr lang="uk-UA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1460310"/>
            <a:ext cx="10300356" cy="4997060"/>
          </a:xfrm>
        </p:spPr>
        <p:txBody>
          <a:bodyPr>
            <a:normAutofit/>
          </a:bodyPr>
          <a:lstStyle/>
          <a:p>
            <a:pPr algn="just"/>
            <a:r>
              <a:rPr lang="uk-UA" altLang="ru-RU" dirty="0">
                <a:sym typeface="+mn-ea"/>
              </a:rPr>
              <a:t>Поточний ремонт дороги   с. Сергіївка вул. Української Перемоги - 667 100 грн</a:t>
            </a:r>
          </a:p>
          <a:p>
            <a:pPr algn="just"/>
            <a:r>
              <a:rPr lang="uk-UA" altLang="ru-RU" dirty="0">
                <a:sym typeface="+mn-ea"/>
              </a:rPr>
              <a:t>Капітальний ремонт (</a:t>
            </a:r>
            <a:r>
              <a:rPr lang="uk-UA" altLang="ru-RU" dirty="0" err="1">
                <a:sym typeface="+mn-ea"/>
              </a:rPr>
              <a:t>термомодернізація</a:t>
            </a:r>
            <a:r>
              <a:rPr lang="uk-UA" altLang="ru-RU" dirty="0">
                <a:sym typeface="+mn-ea"/>
              </a:rPr>
              <a:t>) Сергіївського ліцею Сергіївської сільської ради </a:t>
            </a:r>
            <a:r>
              <a:rPr lang="uk-UA" altLang="ru-RU" dirty="0" err="1">
                <a:sym typeface="+mn-ea"/>
              </a:rPr>
              <a:t>пров</a:t>
            </a:r>
            <a:r>
              <a:rPr lang="uk-UA" altLang="ru-RU" dirty="0">
                <a:sym typeface="+mn-ea"/>
              </a:rPr>
              <a:t>. Шкільний,3 с. Сергіївка Миргородського району Полтавської області - 4 332 900 грн</a:t>
            </a:r>
            <a:endParaRPr lang="uk-UA" altLang="ru-RU" dirty="0"/>
          </a:p>
          <a:p>
            <a:pPr algn="just"/>
            <a:endParaRPr lang="ru-RU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>
            <a:off x="838200" y="200073"/>
            <a:ext cx="10515600" cy="709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Заплановані проєкти на 2025 рік Качанівський </a:t>
            </a:r>
            <a:r>
              <a:rPr lang="uk-UA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округ – 5 000 000 </a:t>
            </a:r>
            <a:r>
              <a:rPr lang="uk-UA" sz="4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62594" y="1315465"/>
            <a:ext cx="10902158" cy="534246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altLang="ru-RU" dirty="0">
                <a:latin typeface="Comic Sans MS" panose="030F0702030302020204" pitchFamily="66" charset="0"/>
              </a:rPr>
              <a:t>Капітальний ремонт дороги Новоселівка-Качанове - 1 000 000 грн (субвенція)</a:t>
            </a:r>
          </a:p>
          <a:p>
            <a:pPr algn="just"/>
            <a:r>
              <a:rPr lang="uk-UA" altLang="ru-RU" dirty="0">
                <a:latin typeface="Comic Sans MS" panose="030F0702030302020204" pitchFamily="66" charset="0"/>
                <a:sym typeface="+mn-ea"/>
              </a:rPr>
              <a:t>Капітальний ремонт дороги с. Степове - 500 000 грн</a:t>
            </a:r>
          </a:p>
          <a:p>
            <a:pPr algn="just"/>
            <a:r>
              <a:rPr lang="uk-UA" altLang="ru-RU" dirty="0">
                <a:latin typeface="Comic Sans MS" panose="030F0702030302020204" pitchFamily="66" charset="0"/>
              </a:rPr>
              <a:t>Поточний ремонт дороги в с. Качанове - 1 500 000 грн</a:t>
            </a:r>
          </a:p>
          <a:p>
            <a:pPr algn="just"/>
            <a:r>
              <a:rPr lang="uk-UA" altLang="ru-RU" dirty="0">
                <a:latin typeface="Comic Sans MS" panose="030F0702030302020204" pitchFamily="66" charset="0"/>
                <a:sym typeface="+mn-ea"/>
              </a:rPr>
              <a:t>Поточний ремонт туалетів в Качанівській гімназії - 240 000 грн</a:t>
            </a:r>
          </a:p>
          <a:p>
            <a:pPr algn="just"/>
            <a:r>
              <a:rPr lang="uk-UA" altLang="ru-RU" dirty="0">
                <a:latin typeface="Comic Sans MS" panose="030F0702030302020204" pitchFamily="66" charset="0"/>
              </a:rPr>
              <a:t>Очищення систем води ДНЗ “Ромашка” с.Качанове - 60 000 грн</a:t>
            </a:r>
          </a:p>
          <a:p>
            <a:pPr algn="just"/>
            <a:r>
              <a:rPr lang="uk-UA" altLang="ru-RU" dirty="0">
                <a:latin typeface="Comic Sans MS" panose="030F0702030302020204" pitchFamily="66" charset="0"/>
              </a:rPr>
              <a:t>Ремонт приміщення 4-х квартирного лінійного поста  вул. Промисловій,6 с. Качанове - 200 000 грн</a:t>
            </a:r>
          </a:p>
          <a:p>
            <a:pPr algn="just"/>
            <a:r>
              <a:rPr lang="uk-UA" altLang="ru-RU" dirty="0">
                <a:latin typeface="Comic Sans MS" panose="030F0702030302020204" pitchFamily="66" charset="0"/>
              </a:rPr>
              <a:t>Капітальний ремонт системи опалення та частини приміщень сільського будинку культури по вул. Клубна,10 в с. Качанове Миргородського району Полтавської області - 1 500 000 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26500"/>
            <a:ext cx="10515600" cy="70907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Заплановані проєкти на 2025 рік Розбишівський </a:t>
            </a:r>
            <a:r>
              <a:rPr lang="uk-UA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округ – 5 000 000 </a:t>
            </a:r>
            <a:r>
              <a:rPr lang="uk-UA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грн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ru-RU" dirty="0"/>
              <a:t>Капітальний ремонт покрівлі Розбишівської гімназії Сергіївської сільської ради с. Розбишівка Полтавська область вул. Центральна,18  - 4 200 000 </a:t>
            </a:r>
            <a:r>
              <a:rPr lang="uk-UA" altLang="ru-RU" dirty="0" err="1"/>
              <a:t>грн</a:t>
            </a:r>
            <a:endParaRPr lang="uk-UA" altLang="ru-RU" dirty="0"/>
          </a:p>
          <a:p>
            <a:r>
              <a:rPr lang="uk-UA" altLang="ru-RU" dirty="0"/>
              <a:t>Послуги по поточному ремонту водопровідних мереж с. Розбишівка - 800 000 </a:t>
            </a:r>
            <a:r>
              <a:rPr lang="uk-UA" altLang="ru-RU" dirty="0" err="1"/>
              <a:t>грн</a:t>
            </a:r>
            <a:endParaRPr lang="uk-UA" alt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>
            <a:extLst>
              <a:ext uri="{FF2B5EF4-FFF2-40B4-BE49-F238E27FC236}">
                <a16:creationId xmlns:a16="http://schemas.microsoft.com/office/drawing/2014/main" xmlns="" id="{58D642F9-7DCD-4A84-807F-1C75368BB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665435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794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 “Шкільне молоко “ </a:t>
            </a:r>
            <a:b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 2025 рік</a:t>
            </a:r>
            <a:r>
              <a:rPr lang="uk-UA" alt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 - 139 840 грн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algn="l">
              <a:buClrTx/>
              <a:buSzTx/>
              <a:buNone/>
            </a:pPr>
            <a:r>
              <a:rPr lang="uk-UA" sz="2000" dirty="0">
                <a:latin typeface="Comic Sans MS" panose="030F0702030302020204" pitchFamily="66" charset="0"/>
              </a:rPr>
              <a:t> Учні  1-4 класів, не залежно від категорій, </a:t>
            </a:r>
          </a:p>
          <a:p>
            <a:pPr marL="0" algn="l">
              <a:buClrTx/>
              <a:buSzTx/>
              <a:buNone/>
            </a:pPr>
            <a:r>
              <a:rPr lang="uk-UA" sz="2000" dirty="0">
                <a:latin typeface="Comic Sans MS" panose="030F0702030302020204" pitchFamily="66" charset="0"/>
              </a:rPr>
              <a:t>щоранку отримує 200г молока </a:t>
            </a:r>
          </a:p>
          <a:p>
            <a:pPr marL="0" algn="l">
              <a:buClrTx/>
              <a:buSzTx/>
              <a:buNone/>
            </a:pPr>
            <a:r>
              <a:rPr lang="uk-UA" sz="2000" dirty="0">
                <a:latin typeface="Comic Sans MS" panose="030F0702030302020204" pitchFamily="66" charset="0"/>
              </a:rPr>
              <a:t>та 30г булочки. </a:t>
            </a:r>
          </a:p>
          <a:p>
            <a:pPr marL="0" algn="l">
              <a:buClrTx/>
              <a:buSzTx/>
              <a:buNone/>
            </a:pPr>
            <a:r>
              <a:rPr lang="uk-UA" sz="2000" dirty="0">
                <a:latin typeface="Comic Sans MS" panose="030F0702030302020204" pitchFamily="66" charset="0"/>
              </a:rPr>
              <a:t>Таким чином їх організм регулярно отримує</a:t>
            </a:r>
          </a:p>
          <a:p>
            <a:pPr marL="0" algn="l">
              <a:buClrTx/>
              <a:buSzTx/>
              <a:buNone/>
            </a:pPr>
            <a:r>
              <a:rPr lang="uk-UA" sz="2000" dirty="0">
                <a:latin typeface="Comic Sans MS" panose="030F0702030302020204" pitchFamily="66" charset="0"/>
              </a:rPr>
              <a:t> кальцій та вітамін D3, </a:t>
            </a:r>
          </a:p>
          <a:p>
            <a:pPr marL="0" algn="l">
              <a:buClrTx/>
              <a:buSzTx/>
              <a:buNone/>
            </a:pPr>
            <a:r>
              <a:rPr lang="uk-UA" sz="2000" dirty="0">
                <a:latin typeface="Comic Sans MS" panose="030F0702030302020204" pitchFamily="66" charset="0"/>
              </a:rPr>
              <a:t>такі необхідні для кісток.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2240" y="1894114"/>
            <a:ext cx="5166360" cy="3973921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Організація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харчування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закладах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ради» на 202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2 641 410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04" y="1825625"/>
            <a:ext cx="6830008" cy="4351338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Організація харчування в ЗДО – 821 250 грн.</a:t>
            </a:r>
          </a:p>
          <a:p>
            <a:pPr>
              <a:buFontTx/>
              <a:buChar char="-"/>
            </a:pPr>
            <a:r>
              <a:rPr lang="uk-UA" dirty="0"/>
              <a:t>ЗДО «Джерельце» – 461 250 грн.</a:t>
            </a:r>
          </a:p>
          <a:p>
            <a:pPr>
              <a:buFontTx/>
              <a:buChar char="-"/>
            </a:pPr>
            <a:r>
              <a:rPr lang="uk-UA" dirty="0"/>
              <a:t>ЗДО «Перлинка» - 191 250 грн.</a:t>
            </a:r>
          </a:p>
          <a:p>
            <a:pPr>
              <a:buFontTx/>
              <a:buChar char="-"/>
            </a:pPr>
            <a:r>
              <a:rPr lang="uk-UA" dirty="0"/>
              <a:t>ЗДО «Ромашка» - 168 750 грн.</a:t>
            </a:r>
          </a:p>
          <a:p>
            <a:r>
              <a:rPr lang="uk-UA" b="1" dirty="0"/>
              <a:t>Організація харчування в загальноосвітніх закладах освіти – 1 820 160 грн.</a:t>
            </a:r>
          </a:p>
          <a:p>
            <a:pPr>
              <a:buFontTx/>
              <a:buChar char="-"/>
            </a:pPr>
            <a:r>
              <a:rPr lang="uk-UA" dirty="0" err="1"/>
              <a:t>Сергіївський</a:t>
            </a:r>
            <a:r>
              <a:rPr lang="uk-UA" dirty="0"/>
              <a:t> ліцей – 806 290 грн.</a:t>
            </a:r>
          </a:p>
          <a:p>
            <a:pPr>
              <a:buFontTx/>
              <a:buChar char="-"/>
            </a:pPr>
            <a:r>
              <a:rPr lang="uk-UA" dirty="0" err="1"/>
              <a:t>Розбишівська</a:t>
            </a:r>
            <a:r>
              <a:rPr lang="uk-UA" dirty="0"/>
              <a:t> гімназія – 619 885 грн.</a:t>
            </a:r>
          </a:p>
          <a:p>
            <a:pPr>
              <a:buFontTx/>
              <a:buChar char="-"/>
            </a:pPr>
            <a:r>
              <a:rPr lang="uk-UA" dirty="0" err="1"/>
              <a:t>Качанівська</a:t>
            </a:r>
            <a:r>
              <a:rPr lang="uk-UA" dirty="0"/>
              <a:t> гімназія – 393 985 грн.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940" y="2225254"/>
            <a:ext cx="5275735" cy="3951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67" y="71674"/>
            <a:ext cx="120800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культури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3 373 305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54" y="1306286"/>
            <a:ext cx="7942217" cy="21430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Новоселівський сільський клуб –  243 509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Качанівський клуб – </a:t>
            </a:r>
            <a:r>
              <a:rPr lang="uk-UA" sz="2400" i="1" kern="0" dirty="0">
                <a:solidFill>
                  <a:prstClr val="black"/>
                </a:solidFill>
              </a:rPr>
              <a:t>447 797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Розбишівський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СБК – </a:t>
            </a:r>
            <a:r>
              <a:rPr lang="uk-UA" sz="2400" i="1" kern="0" dirty="0">
                <a:solidFill>
                  <a:prstClr val="black"/>
                </a:solidFill>
              </a:rPr>
              <a:t>655 931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Сергіївський СБК – 1 519 249 грн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840480"/>
            <a:ext cx="8263800" cy="2334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1AB39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Качанівська бібліотека – 180 622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Розбишівська бібліотека – 1</a:t>
            </a:r>
            <a:r>
              <a:rPr lang="uk-UA" sz="2400" i="1" kern="0" dirty="0">
                <a:solidFill>
                  <a:prstClr val="black"/>
                </a:solidFill>
                <a:latin typeface="Calibri" panose="020F0502020204030204"/>
              </a:rPr>
              <a:t>43 354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грн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2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Сергіївська</a:t>
            </a:r>
            <a:r>
              <a:rPr kumimoji="0" lang="uk-UA" sz="2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бібліотека – 182 843 грн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760" y="1306286"/>
            <a:ext cx="4284617" cy="2455816"/>
          </a:xfrm>
          <a:prstGeom prst="rect">
            <a:avLst/>
          </a:prstGeom>
        </p:spPr>
      </p:pic>
      <p:pic>
        <p:nvPicPr>
          <p:cNvPr id="27650" name="Picture 2" descr="Немає опису світлин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9518" y="3705815"/>
            <a:ext cx="4320000" cy="252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7639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Програма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розвитку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освіти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Сергіївської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сільської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територіальної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громади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на 202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5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рік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– 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22 670 620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.,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alt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в т.ч освітня субвенція 8 654 900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грн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: вправо 3"/>
          <p:cNvSpPr/>
          <p:nvPr/>
        </p:nvSpPr>
        <p:spPr>
          <a:xfrm rot="5400000">
            <a:off x="2108719" y="2575249"/>
            <a:ext cx="1436914" cy="970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трелка: вправо 4"/>
          <p:cNvSpPr/>
          <p:nvPr/>
        </p:nvSpPr>
        <p:spPr>
          <a:xfrm rot="5400000">
            <a:off x="8646369" y="2575249"/>
            <a:ext cx="1436914" cy="9703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8539" y="4096138"/>
            <a:ext cx="481459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</a:rPr>
              <a:t>ЗДО загальний – 5 209 478 грн.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528" y="4096137"/>
            <a:ext cx="481459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Comic Sans MS" panose="030F0702030302020204" pitchFamily="66" charset="0"/>
              </a:rPr>
              <a:t>Школи загальний – 17 461 142 грн.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795"/>
            <a:ext cx="10515600" cy="753461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ЗДО – 5 209 478 грн.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3223" y="1118870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ЗДО </a:t>
            </a:r>
            <a:r>
              <a:rPr lang="uk-UA" sz="28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“Ромашка”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Качанове –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529 066 грн</a:t>
            </a:r>
          </a:p>
          <a:p>
            <a:pPr algn="just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ЗДО </a:t>
            </a:r>
            <a:r>
              <a:rPr lang="uk-UA" sz="28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“Перлинка”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Розбишівка –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223 902 грн</a:t>
            </a:r>
          </a:p>
          <a:p>
            <a:pPr algn="just"/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ЗДО </a:t>
            </a:r>
            <a:r>
              <a:rPr lang="uk-UA" sz="28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“Джерельце”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с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Сергіївка –  </a:t>
            </a:r>
            <a:endParaRPr lang="uk-UA" sz="2800" b="1" dirty="0" smtClean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456 510 грн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4698" y="1084217"/>
            <a:ext cx="6842355" cy="437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2034</Words>
  <Application>Microsoft Office PowerPoint</Application>
  <PresentationFormat>Произвольный</PresentationFormat>
  <Paragraphs>206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Слайд 1</vt:lpstr>
      <vt:lpstr>Слайд 2</vt:lpstr>
      <vt:lpstr>План доходів на 2025 рік – 96 865 292 тис. грн </vt:lpstr>
      <vt:lpstr>Слайд 4</vt:lpstr>
      <vt:lpstr>Програма “Шкільне молоко “  на 2025 рік - 139 840 грн</vt:lpstr>
      <vt:lpstr>Програма «Організація харчування в закладах освіти Сергіївської сільської ради» на 2025 рік – 2 641 410 грн </vt:lpstr>
      <vt:lpstr>Програма розвитку культури на 2025 рік 3 373 305 грн </vt:lpstr>
      <vt:lpstr>Програма розвитку освіти на території Сергіївської сільської територіальної громади на 2025 рік – 22 670 620 грн.,  в т.ч освітня субвенція 8 654 900 грн   </vt:lpstr>
      <vt:lpstr>ЗДО – 5 209 478 грн.</vt:lpstr>
      <vt:lpstr>Загальноосвітні заклади –17 461 142  грн</vt:lpstr>
      <vt:lpstr>Програма  «Утримання об’єктів спільного користування чи ліквідації негативних наслідків діяльності об’єктів спільного користування» на 2025  рік – 2 806 328 грн </vt:lpstr>
      <vt:lpstr>Комплексна програма «Турбота» на 2025 рік – 31 000 грн</vt:lpstr>
      <vt:lpstr>Програма «Компенсаційні виплати на пільговий проїзд автомобільним транспортом окремим категоріям населення на 2025 рік» 821 722 грн </vt:lpstr>
      <vt:lpstr>Програма  “Соціальний захист дітей-сиріт та дітей, позбавлених батьківського піклування” на 2025 рік - 39 176 грн</vt:lpstr>
      <vt:lpstr>Програма розвитку надання соціальних послуг у Сергіївській сільській територіальній громаді на 2025 рік – 2 365 707 грн </vt:lpstr>
      <vt:lpstr>Програма відзначення державних та професійних свят, ювілейних та пам’ятних дат, відзначення осіб, які зробили вагомий внесок у розвиток Сергіївської сільської територіальної громади, здійснення інших представницьких та інших заходів на 2025 рік - 169 370 грн</vt:lpstr>
      <vt:lpstr>Програма «Благоустрій» на 2025 рік 1 134 940 грн  </vt:lpstr>
      <vt:lpstr>Програма утримання та розвитку інфраструктури доріг на 2025 рік - 2 167 100 грн</vt:lpstr>
      <vt:lpstr>Програму «Сприяння проведення мобілізації та призову громадян Сергіївської сільської ради до лав Збройних Сил України» на 2025 рік - 40,000 грн</vt:lpstr>
      <vt:lpstr>Програма «Компенсація фізичним особам, які надають соціальні послуги» на 2025 рік   312 000 грн</vt:lpstr>
      <vt:lpstr>Програма “Підтримки сил територіальної оборони Збройних сил України, Збройних сил України, Служби безпеки України, Національної Гвардії України, Національної поліції України та добровольчого формування Сергіївської ТГ” на 2025 рік – 50 000 грн</vt:lpstr>
      <vt:lpstr>Програма підтримки внутрішньо переміщених осіб, що зареєстровані та фактично проживають на території Сергіївської сільської територіальної громади на 2025 рік – 20 000 грн</vt:lpstr>
      <vt:lpstr>Програма підтримки учасників ліквідації наслідків аварії на Чорнобильській АЕС, що фактично проживають на території Сергіївської сільської територіальної громади на 2024-2026 роки </vt:lpstr>
      <vt:lpstr>Програма надання одноразової допомоги дітям-сиротам і дітям, позбавлених батьківського піклування по Сергіївській сільській раді на 2025 рік 1810 грн</vt:lpstr>
      <vt:lpstr>Слайд 25</vt:lpstr>
      <vt:lpstr>Внести зміни до Програм на 2025 рік</vt:lpstr>
      <vt:lpstr>Програма підтримки ветеранів війни та членів їх сімей, членів сімей загиблих (померлих) ветеранів війни, Захисників та Захисниць України — мешканців Сергіївської територіальної громади  на 2023 – 2025 роки на 2025 рік – 681 000 грн (вільний залишок коштів на 01.01.2025 року – 7 529 800 грн)</vt:lpstr>
      <vt:lpstr> Програма  будівництва,реконструкції та ремонту об’єктів інфраструктури Сергіївської сільської територіальної громади на 2023-2026 роки  – 10 032 900 грн</vt:lpstr>
      <vt:lpstr>Програма “Шкільний автобус” на  території Сергіївської сільської територіальної громади на 2024-2027 рік -  1 850 000 грн</vt:lpstr>
      <vt:lpstr>Програма місцевих стимулів для медичних працівників на території Сергіївської сільської територіальної громади на 2024-2026рік на  2025 рік – 464 340 грн</vt:lpstr>
      <vt:lpstr>Програма «Розвиток та удосконалення цивільного захисту населення Сергіївської сільської територіальної громади на 2022-2026» на 2025 рік – 1 148 278</vt:lpstr>
      <vt:lpstr>Програма розвитку земельних відносин, землеустрою та розробки містобудівної документації на території Сергіївської ТГ на 2023-2026 рік 99 900 грн</vt:lpstr>
      <vt:lpstr>Резервний фонд місцевого бюджету – 50 000 грн.</vt:lpstr>
      <vt:lpstr>Членські внески до асоціації органів місцевого самоврядування – 16 000 грн.  </vt:lpstr>
      <vt:lpstr>Заплановані проєкти на 2025 рік Сергіївський округ – 5 000 000 грн</vt:lpstr>
      <vt:lpstr>Слайд 36</vt:lpstr>
      <vt:lpstr>Заплановані проєкти на 2025 рік Розбишівський округ – 5 000 000 грн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ФОП Приступа Дмитро Іванович</dc:title>
  <dc:creator>Пользователь</dc:creator>
  <cp:lastModifiedBy>user</cp:lastModifiedBy>
  <cp:revision>166</cp:revision>
  <dcterms:created xsi:type="dcterms:W3CDTF">2022-11-25T14:41:00Z</dcterms:created>
  <dcterms:modified xsi:type="dcterms:W3CDTF">2024-12-16T12:34:14Z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B4FF816ED3904A2D83CC25F631718973_13</vt:lpwstr>
  </property>
  <property fmtid="{D5CDD505-2E9C-101B-9397-08002B2CF9AE}" pid="3" name="KSOProductBuildVer">
    <vt:lpwstr>1049-12.2.0.19307</vt:lpwstr>
  </property>
</Properties>
</file>